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saveSubsetFonts="1">
  <p:sldMasterIdLst>
    <p:sldMasterId id="2147483649" r:id="rId1"/>
    <p:sldMasterId id="2147483724" r:id="rId2"/>
    <p:sldMasterId id="2147483737" r:id="rId3"/>
  </p:sldMasterIdLst>
  <p:notesMasterIdLst>
    <p:notesMasterId r:id="rId22"/>
  </p:notesMasterIdLst>
  <p:handoutMasterIdLst>
    <p:handoutMasterId r:id="rId23"/>
  </p:handoutMasterIdLst>
  <p:sldIdLst>
    <p:sldId id="828" r:id="rId4"/>
    <p:sldId id="869" r:id="rId5"/>
    <p:sldId id="865" r:id="rId6"/>
    <p:sldId id="827" r:id="rId7"/>
    <p:sldId id="875" r:id="rId8"/>
    <p:sldId id="874" r:id="rId9"/>
    <p:sldId id="870" r:id="rId10"/>
    <p:sldId id="879" r:id="rId11"/>
    <p:sldId id="880" r:id="rId12"/>
    <p:sldId id="861" r:id="rId13"/>
    <p:sldId id="872" r:id="rId14"/>
    <p:sldId id="868" r:id="rId15"/>
    <p:sldId id="866" r:id="rId16"/>
    <p:sldId id="867" r:id="rId17"/>
    <p:sldId id="850" r:id="rId18"/>
    <p:sldId id="832" r:id="rId19"/>
    <p:sldId id="851" r:id="rId20"/>
    <p:sldId id="878" r:id="rId21"/>
  </p:sldIdLst>
  <p:sldSz cx="9144000" cy="6858000" type="letter"/>
  <p:notesSz cx="7102475" cy="93884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Tahoma" panose="020B060403050404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Tahoma" panose="020B060403050404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Tahoma" panose="020B060403050404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Tahoma" panose="020B060403050404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Tahoma" panose="020B060403050404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+mn-ea"/>
        <a:cs typeface="Tahoma" panose="020B060403050404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+mn-ea"/>
        <a:cs typeface="Tahoma" panose="020B060403050404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+mn-ea"/>
        <a:cs typeface="Tahoma" panose="020B060403050404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+mn-ea"/>
        <a:cs typeface="Tahoma" panose="020B060403050404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9">
          <p15:clr>
            <a:srgbClr val="A4A3A4"/>
          </p15:clr>
        </p15:guide>
        <p15:guide id="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793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CC33"/>
    <a:srgbClr val="99FF99"/>
    <a:srgbClr val="000000"/>
    <a:srgbClr val="DDDDDD"/>
    <a:srgbClr val="E0F5FF"/>
    <a:srgbClr val="A6A6A6"/>
    <a:srgbClr val="7F7F7F"/>
    <a:srgbClr val="3366CC"/>
    <a:srgbClr val="0D0D0D"/>
    <a:srgbClr val="B2B2B2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8" autoAdjust="0"/>
    <p:restoredTop sz="83051" autoAdjust="0"/>
  </p:normalViewPr>
  <p:slideViewPr>
    <p:cSldViewPr snapToGrid="0">
      <p:cViewPr varScale="1">
        <p:scale>
          <a:sx n="43" d="100"/>
          <a:sy n="43" d="100"/>
        </p:scale>
        <p:origin x="1434" y="22"/>
      </p:cViewPr>
      <p:guideLst>
        <p:guide orient="horz" pos="19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036"/>
    </p:cViewPr>
  </p:sorterViewPr>
  <p:notesViewPr>
    <p:cSldViewPr snapToGrid="0">
      <p:cViewPr>
        <p:scale>
          <a:sx n="100" d="100"/>
          <a:sy n="100" d="100"/>
        </p:scale>
        <p:origin x="58" y="-1862"/>
      </p:cViewPr>
      <p:guideLst>
        <p:guide orient="horz" pos="2793"/>
        <p:guide pos="223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12700">
          <a:solidFill>
            <a:schemeClr val="tx1"/>
          </a:solidFill>
          <a:prstDash val="solid"/>
        </a:ln>
      </c:spPr>
    </c:sideWall>
    <c:backWall>
      <c:thickness val="0"/>
      <c:spPr>
        <a:noFill/>
        <a:ln w="12700">
          <a:solidFill>
            <a:schemeClr val="tx1"/>
          </a:solidFill>
          <a:prstDash val="solid"/>
        </a:ln>
      </c:spPr>
    </c:backWall>
    <c:plotArea>
      <c:layout/>
      <c:bar3D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198763856"/>
        <c:axId val="1"/>
        <c:axId val="0"/>
      </c:bar3DChart>
      <c:catAx>
        <c:axId val="198763856"/>
        <c:scaling>
          <c:orientation val="minMax"/>
        </c:scaling>
        <c:delete val="0"/>
        <c:axPos val="b"/>
        <c:majorTickMark val="out"/>
        <c:minorTickMark val="none"/>
        <c:tickLblPos val="low"/>
        <c:spPr>
          <a:ln w="190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080" b="1" i="0" u="none" strike="noStrike" baseline="0">
                <a:solidFill>
                  <a:schemeClr val="tx1"/>
                </a:solidFill>
                <a:latin typeface="Tahoma"/>
                <a:ea typeface="Tahoma"/>
                <a:cs typeface="Tahoma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tickMarkSkip val="1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1905">
              <a:solidFill>
                <a:schemeClr val="tx1"/>
              </a:solidFill>
              <a:prstDash val="solid"/>
            </a:ln>
          </c:spPr>
        </c:majorGridlines>
        <c:majorTickMark val="out"/>
        <c:minorTickMark val="none"/>
        <c:tickLblPos val="nextTo"/>
        <c:spPr>
          <a:ln w="190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080" b="1" i="0" u="none" strike="noStrike" baseline="0">
                <a:solidFill>
                  <a:schemeClr val="tx1"/>
                </a:solidFill>
                <a:latin typeface="Tahoma"/>
                <a:ea typeface="Tahoma"/>
                <a:cs typeface="Tahoma"/>
              </a:defRPr>
            </a:pPr>
            <a:endParaRPr lang="en-US"/>
          </a:p>
        </c:txPr>
        <c:crossAx val="198763856"/>
        <c:crosses val="autoZero"/>
        <c:crossBetween val="between"/>
      </c:valAx>
      <c:spPr>
        <a:noFill/>
        <a:ln w="15237">
          <a:noFill/>
        </a:ln>
      </c:spPr>
    </c:plotArea>
    <c:legend>
      <c:legendPos val="r"/>
      <c:layout>
        <c:manualLayout>
          <c:xMode val="edge"/>
          <c:yMode val="edge"/>
          <c:x val="0.83015873015873021"/>
          <c:y val="0.37980769230769229"/>
          <c:w val="0.16349206349206349"/>
          <c:h val="0.24038461538461539"/>
        </c:manualLayout>
      </c:layout>
      <c:overlay val="0"/>
      <c:spPr>
        <a:noFill/>
        <a:ln w="1905">
          <a:solidFill>
            <a:schemeClr val="tx1"/>
          </a:solidFill>
          <a:prstDash val="solid"/>
        </a:ln>
      </c:spPr>
      <c:txPr>
        <a:bodyPr/>
        <a:lstStyle/>
        <a:p>
          <a:pPr>
            <a:defRPr sz="993" b="1" i="0" u="none" strike="noStrike" baseline="0">
              <a:solidFill>
                <a:schemeClr val="tx1"/>
              </a:solidFill>
              <a:latin typeface="Tahoma"/>
              <a:ea typeface="Tahoma"/>
              <a:cs typeface="Tahoma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80" b="1" i="0" u="none" strike="noStrike" baseline="0">
          <a:solidFill>
            <a:schemeClr val="tx1"/>
          </a:solidFill>
          <a:latin typeface="Tahoma"/>
          <a:ea typeface="Tahoma"/>
          <a:cs typeface="Tahoma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029364039355006"/>
          <c:y val="3.7623706579421108E-2"/>
          <c:w val="0.86706586826347309"/>
          <c:h val="0.5841584158415841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Levelized equipment cost (CapEx) per kg</c:v>
                </c:pt>
              </c:strCache>
            </c:strRef>
          </c:tx>
          <c:spPr>
            <a:solidFill>
              <a:srgbClr val="0070C0"/>
            </a:solidFill>
            <a:ln w="7596">
              <a:solidFill>
                <a:schemeClr val="tx1"/>
              </a:solidFill>
              <a:prstDash val="solid"/>
            </a:ln>
          </c:spPr>
          <c:invertIfNegative val="0"/>
          <c:cat>
            <c:strRef>
              <c:f>Sheet1!$B$1:$C$1</c:f>
              <c:strCache>
                <c:ptCount val="2"/>
                <c:pt idx="0">
                  <c:v>LightFuel 20 Years</c:v>
                </c:pt>
                <c:pt idx="1">
                  <c:v>Alkaline/PEM 20 Years</c:v>
                </c:pt>
              </c:strCache>
            </c:strRef>
          </c:cat>
          <c:val>
            <c:numRef>
              <c:f>Sheet1!$B$2:$C$2</c:f>
              <c:numCache>
                <c:formatCode>"$"#,##0.00_);[Red]\("$"#,##0.00\)</c:formatCode>
                <c:ptCount val="2"/>
                <c:pt idx="0">
                  <c:v>0.4</c:v>
                </c:pt>
                <c:pt idx="1">
                  <c:v>0.48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47-4CBB-A945-52AD1CFD7B8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Electricity cost (OpEx) per kg @ $0.05/kWh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 w="7596">
              <a:solidFill>
                <a:schemeClr val="tx1"/>
              </a:solidFill>
              <a:prstDash val="solid"/>
            </a:ln>
          </c:spPr>
          <c:invertIfNegative val="0"/>
          <c:cat>
            <c:strRef>
              <c:f>Sheet1!$B$1:$C$1</c:f>
              <c:strCache>
                <c:ptCount val="2"/>
                <c:pt idx="0">
                  <c:v>LightFuel 20 Years</c:v>
                </c:pt>
                <c:pt idx="1">
                  <c:v>Alkaline/PEM 20 Years</c:v>
                </c:pt>
              </c:strCache>
            </c:strRef>
          </c:cat>
          <c:val>
            <c:numRef>
              <c:f>Sheet1!$B$3:$C$3</c:f>
              <c:numCache>
                <c:formatCode>"$"#,##0.00_);[Red]\("$"#,##0.00\)</c:formatCode>
                <c:ptCount val="2"/>
                <c:pt idx="0">
                  <c:v>1</c:v>
                </c:pt>
                <c:pt idx="1">
                  <c:v>2.81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047-4CBB-A945-52AD1CFD7B80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Total cost per kg CapEx+OpEx</c:v>
                </c:pt>
              </c:strCache>
            </c:strRef>
          </c:tx>
          <c:spPr>
            <a:solidFill>
              <a:srgbClr val="33CC33"/>
            </a:solidFill>
            <a:ln w="7596">
              <a:solidFill>
                <a:schemeClr val="tx1"/>
              </a:solidFill>
              <a:prstDash val="solid"/>
            </a:ln>
          </c:spPr>
          <c:invertIfNegative val="0"/>
          <c:cat>
            <c:strRef>
              <c:f>Sheet1!$B$1:$C$1</c:f>
              <c:strCache>
                <c:ptCount val="2"/>
                <c:pt idx="0">
                  <c:v>LightFuel 20 Years</c:v>
                </c:pt>
                <c:pt idx="1">
                  <c:v>Alkaline/PEM 20 Years</c:v>
                </c:pt>
              </c:strCache>
            </c:strRef>
          </c:cat>
          <c:val>
            <c:numRef>
              <c:f>Sheet1!$B$4:$C$4</c:f>
              <c:numCache>
                <c:formatCode>"$"#,##0.00_);[Red]\("$"#,##0.00\)</c:formatCode>
                <c:ptCount val="2"/>
                <c:pt idx="0">
                  <c:v>1.4</c:v>
                </c:pt>
                <c:pt idx="1">
                  <c:v>3.29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047-4CBB-A945-52AD1CFD7B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8764184"/>
        <c:axId val="1"/>
      </c:barChart>
      <c:catAx>
        <c:axId val="1987641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1899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800" baseline="0"/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1899">
              <a:solidFill>
                <a:schemeClr val="tx1"/>
              </a:solidFill>
              <a:prstDash val="solid"/>
            </a:ln>
          </c:spPr>
        </c:majorGridlines>
        <c:numFmt formatCode="&quot;$&quot;#,##0.00_);[Red]\(&quot;$&quot;#,##0.00\)" sourceLinked="1"/>
        <c:majorTickMark val="out"/>
        <c:minorTickMark val="none"/>
        <c:tickLblPos val="nextTo"/>
        <c:spPr>
          <a:ln w="1899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198764184"/>
        <c:crosses val="autoZero"/>
        <c:crossBetween val="between"/>
        <c:majorUnit val="1"/>
      </c:valAx>
      <c:spPr>
        <a:noFill/>
        <a:ln w="12700">
          <a:solidFill>
            <a:schemeClr val="tx1"/>
          </a:solidFill>
          <a:prstDash val="solid"/>
        </a:ln>
      </c:spPr>
    </c:plotArea>
    <c:legend>
      <c:legendPos val="b"/>
      <c:overlay val="0"/>
      <c:spPr>
        <a:noFill/>
        <a:ln w="1899">
          <a:solidFill>
            <a:schemeClr val="tx1"/>
          </a:solidFill>
          <a:prstDash val="solid"/>
        </a:ln>
      </c:sp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 b="1" i="0" u="none" strike="noStrike" baseline="0">
          <a:solidFill>
            <a:schemeClr val="tx1"/>
          </a:solidFill>
          <a:latin typeface="Tahoma"/>
          <a:ea typeface="Tahoma"/>
          <a:cs typeface="Tahoma"/>
        </a:defRPr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28A190AC-CFAD-4419-A1E9-E08AD343784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1541" y="1"/>
            <a:ext cx="3079589" cy="467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062" tIns="0" rIns="20062" bIns="0" numCol="1" anchor="t" anchorCtr="0" compatLnSpc="1">
            <a:prstTxWarp prst="textNoShape">
              <a:avLst/>
            </a:prstTxWarp>
          </a:bodyPr>
          <a:lstStyle>
            <a:lvl1pPr defTabSz="962459" eaLnBrk="0" hangingPunct="0">
              <a:defRPr sz="900" i="1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7FC64DCE-1623-467B-808D-1A710D7945C9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430" y="1"/>
            <a:ext cx="3079588" cy="467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062" tIns="0" rIns="20062" bIns="0" numCol="1" anchor="t" anchorCtr="0" compatLnSpc="1">
            <a:prstTxWarp prst="textNoShape">
              <a:avLst/>
            </a:prstTxWarp>
          </a:bodyPr>
          <a:lstStyle>
            <a:lvl1pPr algn="r" defTabSz="962459" eaLnBrk="0" hangingPunct="0">
              <a:defRPr sz="900" i="1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522FFE03-4735-4F3D-B6E1-CFC59C566CEC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-1541" y="8921226"/>
            <a:ext cx="3079589" cy="46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062" tIns="0" rIns="20062" bIns="0" numCol="1" anchor="b" anchorCtr="0" compatLnSpc="1">
            <a:prstTxWarp prst="textNoShape">
              <a:avLst/>
            </a:prstTxWarp>
          </a:bodyPr>
          <a:lstStyle>
            <a:lvl1pPr defTabSz="962459" eaLnBrk="0" hangingPunct="0">
              <a:defRPr sz="900" i="1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DE0C18F7-93AD-48CC-8401-20264FCDFA1B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430" y="8921226"/>
            <a:ext cx="3079588" cy="46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062" tIns="0" rIns="20062" bIns="0" numCol="1" anchor="b" anchorCtr="0" compatLnSpc="1">
            <a:prstTxWarp prst="textNoShape">
              <a:avLst/>
            </a:prstTxWarp>
          </a:bodyPr>
          <a:lstStyle>
            <a:lvl1pPr algn="r" defTabSz="962459" eaLnBrk="0" hangingPunct="0">
              <a:defRPr sz="900" 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D3D12C9-6234-43EF-9002-659EE4E1C6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609A8216-0372-4800-85B4-42121791B03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1541" y="1"/>
            <a:ext cx="3079589" cy="467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062" tIns="0" rIns="20062" bIns="0" numCol="1" anchor="t" anchorCtr="0" compatLnSpc="1">
            <a:prstTxWarp prst="textNoShape">
              <a:avLst/>
            </a:prstTxWarp>
          </a:bodyPr>
          <a:lstStyle>
            <a:lvl1pPr defTabSz="962459" eaLnBrk="0" hangingPunct="0">
              <a:defRPr sz="900" i="1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8D47B123-11C5-437F-973D-2DB4715CA0A9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24430" y="1"/>
            <a:ext cx="3079588" cy="467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062" tIns="0" rIns="20062" bIns="0" numCol="1" anchor="t" anchorCtr="0" compatLnSpc="1">
            <a:prstTxWarp prst="textNoShape">
              <a:avLst/>
            </a:prstTxWarp>
          </a:bodyPr>
          <a:lstStyle>
            <a:lvl1pPr algn="r" defTabSz="962459" eaLnBrk="0" hangingPunct="0">
              <a:defRPr sz="900" i="1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91EC1603-3D14-4622-B9A4-564A79DF025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-1541" y="8921226"/>
            <a:ext cx="3079589" cy="46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062" tIns="0" rIns="20062" bIns="0" numCol="1" anchor="b" anchorCtr="0" compatLnSpc="1">
            <a:prstTxWarp prst="textNoShape">
              <a:avLst/>
            </a:prstTxWarp>
          </a:bodyPr>
          <a:lstStyle>
            <a:lvl1pPr defTabSz="962459" eaLnBrk="0" hangingPunct="0">
              <a:defRPr sz="900" i="1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25ACB3A8-D004-409B-B56C-128094A8D1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4430" y="8921226"/>
            <a:ext cx="3079588" cy="46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062" tIns="0" rIns="20062" bIns="0" numCol="1" anchor="b" anchorCtr="0" compatLnSpc="1">
            <a:prstTxWarp prst="textNoShape">
              <a:avLst/>
            </a:prstTxWarp>
          </a:bodyPr>
          <a:lstStyle>
            <a:lvl1pPr algn="r" defTabSz="962459" eaLnBrk="0" hangingPunct="0">
              <a:defRPr sz="900" 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69EC545-8EDA-4650-A2E9-F34F432683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83C2D965-F5B5-44E3-9B65-E2735C3ACB6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381" y="4462942"/>
            <a:ext cx="5209715" cy="4223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960" tIns="48480" rIns="96960" bIns="484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notes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8F03BEF5-3251-4A39-93A7-09C084FB8BF9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4913" y="703263"/>
            <a:ext cx="4694237" cy="35210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9EC545-8EDA-4650-A2E9-F34F43268340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33421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9EC545-8EDA-4650-A2E9-F34F43268340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13862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9EC545-8EDA-4650-A2E9-F34F43268340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17714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9EC545-8EDA-4650-A2E9-F34F43268340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86332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46379" y="4461015"/>
            <a:ext cx="5209715" cy="4223881"/>
          </a:xfrm>
        </p:spPr>
        <p:txBody>
          <a:bodyPr/>
          <a:lstStyle/>
          <a:p>
            <a:r>
              <a:rPr lang="en-US" dirty="0"/>
              <a:t>Here we compare </a:t>
            </a:r>
            <a:r>
              <a:rPr lang="en-US" dirty="0" err="1"/>
              <a:t>th</a:t>
            </a:r>
            <a:r>
              <a:rPr lang="en-US" dirty="0"/>
              <a:t> total cost per kilogram of hydrogen between a LightFuel hydrogen plant and a composite Alkaline/PEM hydrogen plant, both with 10MW capacity. A 10MW LightFuel plant will require 37,500 panels or 5.6 hectare (13.8 acres).  It should be noted that this large capacity comparison is most favorable to the Alkaline/PEM composite, as the levelized </a:t>
            </a:r>
            <a:r>
              <a:rPr lang="en-US" dirty="0" err="1"/>
              <a:t>CapEx</a:t>
            </a:r>
            <a:r>
              <a:rPr lang="en-US" dirty="0"/>
              <a:t> per kilogram of hydrogen for smaller </a:t>
            </a:r>
            <a:r>
              <a:rPr lang="en-US" dirty="0" err="1"/>
              <a:t>electrolyzers</a:t>
            </a:r>
            <a:r>
              <a:rPr lang="en-US" dirty="0"/>
              <a:t>, such as an 80kW capacity application for onsite distributed hydrogen, increases rapidly for the alkaline/PEM </a:t>
            </a:r>
            <a:r>
              <a:rPr lang="en-US" dirty="0" err="1"/>
              <a:t>electrolyzer</a:t>
            </a:r>
            <a:r>
              <a:rPr lang="en-US" dirty="0"/>
              <a:t>, but is basically the same for </a:t>
            </a:r>
            <a:r>
              <a:rPr lang="en-US" dirty="0" err="1"/>
              <a:t>Lightfuel</a:t>
            </a:r>
            <a:r>
              <a:rPr lang="en-US" dirty="0"/>
              <a:t> solar hydrogen panels. So, here the LightFuel capital cost decreases slightly to $1,544 kW</a:t>
            </a:r>
            <a:r>
              <a:rPr lang="en-US" baseline="30000" dirty="0"/>
              <a:t>-1</a:t>
            </a:r>
            <a:r>
              <a:rPr lang="en-US" dirty="0"/>
              <a:t> while the alkaline </a:t>
            </a:r>
            <a:r>
              <a:rPr lang="en-US" dirty="0" err="1"/>
              <a:t>electrolyzer</a:t>
            </a:r>
            <a:r>
              <a:rPr lang="en-US" dirty="0"/>
              <a:t> cost decreases by 2.5X to $2,176 kW</a:t>
            </a:r>
            <a:r>
              <a:rPr lang="en-US" baseline="30000" dirty="0"/>
              <a:t>-1</a:t>
            </a:r>
            <a:r>
              <a:rPr lang="en-US" dirty="0"/>
              <a:t>.     </a:t>
            </a:r>
          </a:p>
          <a:p>
            <a:endParaRPr lang="en-US" dirty="0"/>
          </a:p>
          <a:p>
            <a:r>
              <a:rPr lang="en-US" dirty="0"/>
              <a:t>The assumptions in this comparison are (1) electricity cost of $0.05/kWh for both, (2) 20 year service lifetime for both, (3) “windowed” operation of the </a:t>
            </a:r>
            <a:r>
              <a:rPr lang="en-US" dirty="0" err="1"/>
              <a:t>Lightfuel</a:t>
            </a:r>
            <a:r>
              <a:rPr lang="en-US" dirty="0"/>
              <a:t> panels with variable voltage V.V., and (4) an annual or yearly average solar direct irradiation of 4kWh/m</a:t>
            </a:r>
            <a:r>
              <a:rPr lang="en-US" baseline="30000" dirty="0"/>
              <a:t>2</a:t>
            </a:r>
            <a:r>
              <a:rPr lang="en-US" dirty="0"/>
              <a:t>/day. </a:t>
            </a:r>
          </a:p>
          <a:p>
            <a:endParaRPr lang="en-US" dirty="0"/>
          </a:p>
          <a:p>
            <a:r>
              <a:rPr lang="en-US" dirty="0"/>
              <a:t>This last point is important. While 4kWh/m</a:t>
            </a:r>
            <a:r>
              <a:rPr lang="en-US" baseline="30000" dirty="0"/>
              <a:t>2</a:t>
            </a:r>
            <a:r>
              <a:rPr lang="en-US" dirty="0"/>
              <a:t>/day is the yearly average for Boston, Paris, and many other parts of the world, considerably higher averages, as much as 8kWh/m</a:t>
            </a:r>
            <a:r>
              <a:rPr lang="en-US" baseline="30000" dirty="0"/>
              <a:t>2</a:t>
            </a:r>
            <a:r>
              <a:rPr lang="en-US" dirty="0"/>
              <a:t>/day, are experienced in the American Southwest, Sub-Saharan Africa, Australia, the Middle East, and other areas. So </a:t>
            </a:r>
            <a:r>
              <a:rPr lang="en-US" dirty="0" err="1"/>
              <a:t>Lightfuel</a:t>
            </a:r>
            <a:r>
              <a:rPr lang="en-US" dirty="0"/>
              <a:t> installations in such solar-rich areas will yield a total cost per kilogram of hydrogen of almost half that presented in this graph, or less than $1.00/kg.   </a:t>
            </a:r>
          </a:p>
          <a:p>
            <a:endParaRPr lang="en-US" dirty="0"/>
          </a:p>
          <a:p>
            <a:r>
              <a:rPr lang="en-US" dirty="0"/>
              <a:t>The references below</a:t>
            </a:r>
            <a:r>
              <a:rPr lang="en-US" baseline="30000" dirty="0"/>
              <a:t>1</a:t>
            </a:r>
            <a:r>
              <a:rPr lang="en-US" dirty="0"/>
              <a:t> compare the capital cost of </a:t>
            </a:r>
            <a:r>
              <a:rPr lang="en-US" dirty="0" err="1"/>
              <a:t>electrolyzers</a:t>
            </a:r>
            <a:r>
              <a:rPr lang="en-US" dirty="0"/>
              <a:t> per consumed kW capacity. For a 10 MW capacity </a:t>
            </a:r>
            <a:r>
              <a:rPr lang="en-US" dirty="0" err="1"/>
              <a:t>electrolyzer</a:t>
            </a:r>
            <a:r>
              <a:rPr lang="en-US" dirty="0"/>
              <a:t>, having production capacity 2,000 NM</a:t>
            </a:r>
            <a:r>
              <a:rPr lang="en-US" baseline="30000" dirty="0"/>
              <a:t>3 </a:t>
            </a:r>
            <a:r>
              <a:rPr lang="en-US" dirty="0"/>
              <a:t>at 70% electrolysis efficiency, they project a capital cost in 2030 of $800 kW</a:t>
            </a:r>
            <a:r>
              <a:rPr lang="en-US" baseline="30000" dirty="0"/>
              <a:t>-1</a:t>
            </a:r>
            <a:r>
              <a:rPr lang="en-US" dirty="0"/>
              <a:t> for alkaline </a:t>
            </a:r>
            <a:r>
              <a:rPr lang="en-US" dirty="0" err="1"/>
              <a:t>electrolyzers</a:t>
            </a:r>
            <a:r>
              <a:rPr lang="en-US" dirty="0"/>
              <a:t> and $850 to $1584 kW</a:t>
            </a:r>
            <a:r>
              <a:rPr lang="en-US" baseline="30000" dirty="0"/>
              <a:t>-1</a:t>
            </a:r>
            <a:r>
              <a:rPr lang="en-US" dirty="0"/>
              <a:t> for PEM </a:t>
            </a:r>
            <a:r>
              <a:rPr lang="en-US" dirty="0" err="1"/>
              <a:t>electrolyzers</a:t>
            </a:r>
            <a:r>
              <a:rPr lang="en-US" dirty="0"/>
              <a:t>. In 2020, the capital cost for a 10 MW alkaline </a:t>
            </a:r>
            <a:r>
              <a:rPr lang="en-US" dirty="0" err="1"/>
              <a:t>electrolyzer</a:t>
            </a:r>
            <a:r>
              <a:rPr lang="en-US" dirty="0"/>
              <a:t> is $900 to $1350  kW</a:t>
            </a:r>
            <a:r>
              <a:rPr lang="en-US" baseline="30000" dirty="0"/>
              <a:t>-1  </a:t>
            </a:r>
            <a:r>
              <a:rPr lang="en-US" baseline="0" dirty="0"/>
              <a:t>and $1050 to $1980 </a:t>
            </a:r>
            <a:r>
              <a:rPr lang="en-US" dirty="0"/>
              <a:t>kW</a:t>
            </a:r>
            <a:r>
              <a:rPr lang="en-US" baseline="30000" dirty="0"/>
              <a:t>-1</a:t>
            </a:r>
            <a:r>
              <a:rPr lang="en-US" baseline="0" dirty="0"/>
              <a:t> for PEM </a:t>
            </a:r>
            <a:r>
              <a:rPr lang="en-US" baseline="0" dirty="0" err="1"/>
              <a:t>electrolyzers</a:t>
            </a:r>
            <a:r>
              <a:rPr lang="en-US" baseline="0" dirty="0"/>
              <a:t>.  We find their values to be on the low side from real-world quotes. </a:t>
            </a:r>
          </a:p>
          <a:p>
            <a:endParaRPr lang="en-US" baseline="0" dirty="0"/>
          </a:p>
          <a:p>
            <a:pPr marL="229286" indent="-229286">
              <a:buAutoNum type="arabicPeriod"/>
            </a:pPr>
            <a:r>
              <a:rPr lang="en-US" baseline="0" dirty="0"/>
              <a:t>O. Schmidt </a:t>
            </a:r>
            <a:r>
              <a:rPr lang="en-US" i="1" baseline="0" dirty="0"/>
              <a:t>et al,</a:t>
            </a:r>
            <a:r>
              <a:rPr lang="en-US" baseline="0" dirty="0"/>
              <a:t> “Future cost and performance of water electrolysis: An expert elicitation study,” International Journal of Hydrogen Energy, </a:t>
            </a:r>
            <a:r>
              <a:rPr lang="en-US" b="1" baseline="0" dirty="0"/>
              <a:t>42</a:t>
            </a:r>
            <a:r>
              <a:rPr lang="en-US" baseline="0" dirty="0"/>
              <a:t> (2017)  30470-30492</a:t>
            </a:r>
          </a:p>
          <a:p>
            <a:pPr marL="229286" indent="-229286">
              <a:buAutoNum type="arabicPeriod"/>
            </a:pPr>
            <a:r>
              <a:rPr lang="en-US" baseline="0" dirty="0"/>
              <a:t>G. Saur, “Wind-to-Hydrogen Project: </a:t>
            </a:r>
            <a:r>
              <a:rPr lang="en-US" baseline="0" dirty="0" err="1"/>
              <a:t>Electrolyzer</a:t>
            </a:r>
            <a:r>
              <a:rPr lang="en-US" baseline="0" dirty="0"/>
              <a:t> Capital Cost Study,” Technical Report NREL/TP-550-44103, December 2008. Table 2.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9EC545-8EDA-4650-A2E9-F34F43268340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448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9EC545-8EDA-4650-A2E9-F34F43268340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52087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9EC545-8EDA-4650-A2E9-F34F43268340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0906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9EC545-8EDA-4650-A2E9-F34F43268340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25891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9EC545-8EDA-4650-A2E9-F34F43268340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89721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9EC545-8EDA-4650-A2E9-F34F43268340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9178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9EC545-8EDA-4650-A2E9-F34F43268340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8003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9EC545-8EDA-4650-A2E9-F34F43268340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8714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46381" y="4304245"/>
            <a:ext cx="5816535" cy="469901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9EC545-8EDA-4650-A2E9-F34F43268340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45747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46381" y="4304245"/>
            <a:ext cx="5816535" cy="469901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9EC545-8EDA-4650-A2E9-F34F43268340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5449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9EC545-8EDA-4650-A2E9-F34F43268340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01734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9EC545-8EDA-4650-A2E9-F34F43268340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0906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9EC545-8EDA-4650-A2E9-F34F43268340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44390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9EC545-8EDA-4650-A2E9-F34F43268340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6350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773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128713" y="1879600"/>
            <a:ext cx="77724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68774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85800" y="3429000"/>
            <a:ext cx="6400800" cy="1752600"/>
          </a:xfrm>
        </p:spPr>
        <p:txBody>
          <a:bodyPr lIns="92075" tIns="46038" rIns="92075" bIns="46038"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B09120-9039-473A-AA46-91A68E042EAC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257175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Times New Roman" charset="0"/>
              </a:defRPr>
            </a:lvl1pPr>
          </a:lstStyle>
          <a:p>
            <a:pPr>
              <a:defRPr/>
            </a:pPr>
            <a:r>
              <a:rPr lang="en-US"/>
              <a:t>2020-2-02                                                  LightFuel Solar-Amplified Electrolyzer                                           Copyright 2020 LightFuel Co.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18A608-753E-442A-AE65-FF5292B0D5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214688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BE1112-EF78-4787-8733-7EE5059C6A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z="14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0EED823-AA52-4573-800A-DE08E626C2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2983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73F8519E-F2F5-4326-9F56-106DCF29733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3513138" y="6441215"/>
            <a:ext cx="4894262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6ED7B4AA-4A5C-4CC5-B3BC-3935C017B4C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5021A6-C5B6-483A-9197-960ECEC54D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1504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CC3AD423-888F-4C29-B49E-0F8B00BEBDC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3513138" y="6441215"/>
            <a:ext cx="4894262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66B88DFA-9D17-430C-81C5-63169EC5145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694801-25D2-42A0-81EA-1550A2530F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8655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29388" y="274638"/>
            <a:ext cx="1958975" cy="57197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7700" y="274638"/>
            <a:ext cx="5729288" cy="57197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5785781D-B5D2-4990-9BE2-543DB080012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3513138" y="6441215"/>
            <a:ext cx="4894262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434E3A1C-F703-4F21-AC07-2B73E8FF649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E62015-0DAA-4B4E-A0D2-EDB958634E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30669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C9985-E57E-49B2-9CCA-2414A642E2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6EAB5A-FFAE-449C-8D8A-261263A111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4F70C-0BF3-41AD-B74C-BD47404CF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2020-2-02                                                  LightFuel Solar-Amplified Electrolyzer                                           Copyright 2020 LightFuel Co.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330CFA-9EB1-48CF-9C6B-1C74A21B1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EBC07F-4E35-46CF-9FF5-AD66BED33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DDE09-535E-45D2-9A7D-3C7A6B649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7880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5E1A4-DC9E-4EB9-93D8-EA54F193A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314289-747B-45D2-85A3-0D702BBFBA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B5DED2-CC76-4847-8369-08E48FF4C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2020-2-02                                                  LightFuel Solar-Amplified Electrolyzer                                           Copyright 2020 LightFuel Co.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328275-E92D-4B9A-9D2B-F0C89B526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D8333E-E087-4B08-A484-13CB1DF2A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DDE09-535E-45D2-9A7D-3C7A6B649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903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5C828-4190-4F90-A47C-769C6AFD4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CC287-0905-41A7-B3C2-B159E8FE9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748F57-F89F-487D-AC52-C3413DF7B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2020-2-02                                                  LightFuel Solar-Amplified Electrolyzer                                           Copyright 2020 LightFuel Co.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37F05-0114-475E-8DF7-022AC99AB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319BE-FB48-4B0C-97F1-B80390923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DDE09-535E-45D2-9A7D-3C7A6B649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1754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964F3-F5DC-4CCE-BFA8-FFB4F32BD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B1D61-FB10-496F-9D46-9A8586A9A3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55F1E0-FC9A-4839-BA74-E5C6BAE7EB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C4143F-CDFE-4D0F-90D6-E426C13C9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2020-2-02                                                  LightFuel Solar-Amplified Electrolyzer                                           Copyright 2020 LightFuel Co.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01E238-18E5-42CE-9F70-83EE90CAA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69968C-A0AD-4574-822A-7710F4A87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DDE09-535E-45D2-9A7D-3C7A6B649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8646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42E81-2670-44BC-AB57-F4F0D0F21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023A47-33F3-4320-97A7-63CC1ECC1B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4AE01D-6BDF-4D89-95FB-D1AD3BDB92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7290E8-858C-45C7-AFC2-BFCB25BF3E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5BEA69-D989-40F4-9BBA-C4B3FA1F67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D95141-209C-4C95-80C7-6D9AA3FA3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2020-2-02                                                  LightFuel Solar-Amplified Electrolyzer                                           Copyright 2020 LightFuel Co.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3BA82D-77DD-463E-AA20-921CD5CE0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E3D927-8B26-40B7-B67E-D6D2C9889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DDE09-535E-45D2-9A7D-3C7A6B649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0306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754B0-C8C6-439E-ABDC-E17B9D028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9CD4CE-BBEC-4B5E-8BEA-6F9987528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2020-2-02                                                  LightFuel Solar-Amplified Electrolyzer                                           Copyright 2020 LightFuel Co.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9F74DA-B1B0-4911-87A7-F21498F24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95E466-6DAE-415F-AA61-FF0A40D14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DDE09-535E-45D2-9A7D-3C7A6B649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1157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F3F32E-DB39-46D1-8267-AFF66309A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2020-2-02                                                  LightFuel Solar-Amplified Electrolyzer                                           Copyright 2020 LightFuel Co.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F0DD27-77B0-4DEB-BBDC-85B7FF05F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FAB9AC-E96B-4472-B627-939808C23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DDE09-535E-45D2-9A7D-3C7A6B649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692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56B944B5-6FE8-40E7-BF08-31A9334649D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3513138" y="6441215"/>
            <a:ext cx="4894262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C47B377E-C56E-4645-983C-FEA49B10513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6B4620-35F0-48A1-BAE3-F07F0B9B15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31237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82294-65A4-4D8B-BCFE-B21C24149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FC7DCD-BA0D-429F-B696-78CF3387BF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3F1FAC-1AFB-4CEB-96FD-7C2AF54294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DD263-FAD8-466C-8A97-65719BBA0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2020-2-02                                                  LightFuel Solar-Amplified Electrolyzer                                           Copyright 2020 LightFuel Co.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385318-5EB8-4434-9758-C33AA4094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8B2174-67AB-428F-83A3-5F0A6A78C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DDE09-535E-45D2-9A7D-3C7A6B649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6062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2D44B-D54F-43D0-8403-B86E37197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04CDA6-FBFF-464B-8797-9910A01E62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875F3A-1614-46ED-98E5-5464101B26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53647D-C684-4535-B01E-16CFCF513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2020-2-02                                                  LightFuel Solar-Amplified Electrolyzer                                           Copyright 2020 LightFuel Co.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6DFB37-9C51-4879-85DD-DA54EC604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2FCB01-0B90-4BED-AB14-1F8796E62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DDE09-535E-45D2-9A7D-3C7A6B649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1707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B948D-5BB4-4E97-A92C-AEA672306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92FB1A-9030-48DD-9B3C-D33954D50B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B6F284-CA86-4188-9F94-9DCD6C3CF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2020-2-02                                                  LightFuel Solar-Amplified Electrolyzer                                           Copyright 2020 LightFuel Co.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8D5A9A-A84B-4E86-B080-01E393BEB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58B2EF-FD3D-4733-B191-2279CD837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DDE09-535E-45D2-9A7D-3C7A6B649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9041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E2D11B-CC04-42C0-971A-BA0FF0AA2C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304F59-9BB9-466E-90F5-9566C4FC4C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ADE99-FA8A-4ACA-8804-16B72C624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2020-2-02                                                  LightFuel Solar-Amplified Electrolyzer                                           Copyright 2020 LightFuel Co.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F64A5-A39B-4AF1-8B13-34B276D50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492A2A-572E-404E-9E5D-C6971696B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DDE09-535E-45D2-9A7D-3C7A6B649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2105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F4C3F-AA8C-4B8B-8138-50DB3E68A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DF6597-FDEF-46D3-AF31-504A1021B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2020-2-02                                                  LightFuel Solar-Amplified Electrolyzer                                           Copyright 2020 LightFuel Co.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8C9BD-CE76-4D5D-A0F1-23A4ACABB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630BF9-3438-4BC3-9667-1F80C9041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DDE09-535E-45D2-9A7D-3C7A6B649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6208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9B32C-389B-48B4-AEA6-0B63EA792E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50C197-651C-4EEF-93C0-D0323C31E5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45FFC8-7623-42BC-9CC9-E5FC06915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2020-2-02                                                  LightFuel Solar-Amplified Electrolyzer                                           Copyright 2020 LightFuel Co.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5AC8C-CFEC-411C-9A09-B5C855CBA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7916B9-71C5-4D85-BAD0-99E57B7B8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E009E-F037-49A2-BF00-2AE756EACE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0515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4995F-51D1-4975-B019-D2B508E2E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FA5BC4-E9A2-494D-B74B-7B856DE445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D5421-C394-4DA7-ACC3-79065E61D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2020-2-02                                                  LightFuel Solar-Amplified Electrolyzer                                           Copyright 2020 LightFuel Co.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2A407F-12B5-4064-A81A-1B6660DAF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DBC89-AD97-4217-8135-F48C0E3E9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E009E-F037-49A2-BF00-2AE756EACE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2870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4CF16-2F1C-4FEB-8236-13CB36698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B4D1F3-5E1C-4EBA-A83D-6561D58C83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F8E53-770C-40C1-81D0-F6871FCFD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2020-2-02                                                  LightFuel Solar-Amplified Electrolyzer                                           Copyright 2020 LightFuel Co.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F98B36-D1AB-4BAE-A076-8670A7D04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E610E0-1832-48BD-81AB-1854EAC16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E009E-F037-49A2-BF00-2AE756EACE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0711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2EC8E-7149-4E78-9F4C-8009A57FA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835932-3ACE-410F-90CC-0ECA31518F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A4E906-BC63-4A01-A1C0-C2B1587FF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C987E9-8968-4A01-854C-489602A5E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2020-2-02                                                  LightFuel Solar-Amplified Electrolyzer                                           Copyright 2020 LightFuel Co.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741417-6EF1-42A3-90FD-C02570AB7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7CEC41-4010-46DC-961C-A38D61008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E009E-F037-49A2-BF00-2AE756EACE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0379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35FCA-6177-41D4-BAFE-0B5B964B1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5E30EF-483C-4507-AF7B-BEC02F8F5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259CA7-52BB-46D8-9C78-5BA815639D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ECDE34-E6AB-4262-A3E6-6F052914A4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A8FB0A-86E7-4877-9D4D-8B9B7FB375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3A74C8-CB49-4574-806A-A09345707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2020-2-02                                                  LightFuel Solar-Amplified Electrolyzer                                           Copyright 2020 LightFuel Co.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59EE72-FF06-428B-8A46-E2172A737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DA1335-60F1-4DD5-AD19-04EC5392C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E009E-F037-49A2-BF00-2AE756EACE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753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7CE44-10F3-43E0-818D-10C7DF2EF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70832A-1D8A-43AD-A3B0-5D5EFB036E4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513138" y="6441215"/>
            <a:ext cx="4894262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EC5D68-7F89-41BC-B9B7-81CCCDADE1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42764E2-6EE2-4B91-AD4D-1A68B1E8D8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24913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1F4A8-DB8C-4926-B9BA-65DDF3F2D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B920C3-4D42-4D5D-B542-2DEB67302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2020-2-02                                                  LightFuel Solar-Amplified Electrolyzer                                           Copyright 2020 LightFuel Co.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18D1A6-A818-45DB-BC58-C1C2D4676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0E4DF8-1ACF-4471-A4D8-E43D07DD3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E009E-F037-49A2-BF00-2AE756EACE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2861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339C4C-8129-4D4B-A349-7C7C44800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2020-2-02                                                  LightFuel Solar-Amplified Electrolyzer                                           Copyright 2020 LightFuel Co.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79E54D-AE8F-41C3-8EEC-2DF695859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FB8CAE-65E3-48A6-9057-2E015C531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E009E-F037-49A2-BF00-2AE756EACE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8201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9F651-8456-44B4-9E2E-0685AEC2E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E32685-B24E-4531-AB8B-176AEEA478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A87B42-383F-4642-AAF7-176AF4BECF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D431BA-6D2C-41C9-B290-202B04214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2020-2-02                                                  LightFuel Solar-Amplified Electrolyzer                                           Copyright 2020 LightFuel Co.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389175-FF6F-4A41-BFF2-B9EA443B2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D3D7E3-D234-4C84-9233-CA8C36DF9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E009E-F037-49A2-BF00-2AE756EACE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5002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831E7-27C5-4581-BD70-9A3DD9291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CF55BC-E206-48E2-B8FF-2F461AB73D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BCF8F3-CFED-48C0-BF90-79F1A55DFC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5A8BE8-3AF1-4516-BCEC-B37668746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2020-2-02                                                  LightFuel Solar-Amplified Electrolyzer                                           Copyright 2020 LightFuel Co.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158D7E-7E31-422C-98C7-7E02DF040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E9BD17-F87C-4F51-AF5D-30CCBAD37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E009E-F037-49A2-BF00-2AE756EACE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3846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FB78C-B489-4788-8B73-F5FB35E2C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8BE48A-E796-450B-B824-314F3C0BF5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D46EB6-898C-4E26-8A8C-155437857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2020-2-02                                                  LightFuel Solar-Amplified Electrolyzer                                           Copyright 2020 LightFuel Co.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8C8ECA-D488-4F88-AA16-CFEAB2695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FF5D0-EEE3-4C02-90A9-71B5271D4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E009E-F037-49A2-BF00-2AE756EACE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1694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112D65-170D-423D-9C48-7CD8179048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A2E9F0-9747-466C-88DB-BF544C97A4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2577B6-4C1F-46D3-9581-55FB06CF9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2020-2-02                                                  LightFuel Solar-Amplified Electrolyzer                                           Copyright 2020 LightFuel Co.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4996AF-F4B4-4D68-94D4-A66CCBB4B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4BB83E-9047-4D65-A359-5216CB840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E009E-F037-49A2-BF00-2AE756EACE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8417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7DC49-535B-433F-9416-09FBBD5E4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2254A0-EA8E-4E26-ACCE-94107490A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2020-2-02                                                  LightFuel Solar-Amplified Electrolyzer                                           Copyright 2020 LightFuel Co.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70C4BD-D49C-489C-B98F-D6C1BFBCA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5CDCF2-A5A5-48A2-8F55-662284B07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E009E-F037-49A2-BF00-2AE756EACE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241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7A1183F7-FB3A-4DB6-9585-DAA074ECFBD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3513138" y="6441215"/>
            <a:ext cx="4894262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292C029D-E204-4667-956F-662CF8EEA0A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1BC0F8-A3A3-452A-90CC-A4C67AE88B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1445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7700" y="18796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8796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A0420562-CEB5-4E9D-A2A7-824B3DE580A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3513138" y="6441215"/>
            <a:ext cx="4894262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6779E6CA-F1B3-4BBE-9CDC-CE01956299B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81F182-EF5B-4E33-9DBB-447CDA01D7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7161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289E70AE-AE13-4A7A-AA96-441867D987E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3513138" y="6441215"/>
            <a:ext cx="4894262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0762DDAB-90F6-4D1C-9BBF-3E23A2041B5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9B0C2F-F23A-479B-BC82-71B08B067B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7889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f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72797071-D5A5-4265-9806-E317E141575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3513138" y="6441215"/>
            <a:ext cx="4894262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DE621B7D-4C5D-4DFD-9663-84F5A561F2E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0F6303-4B19-4D99-8CE3-4849D7C4B8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EA1E65B-59DA-48D1-B991-783A8A97C7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938" y="62964"/>
            <a:ext cx="3608150" cy="129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730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5AC1702E-EC8E-48C7-9370-2FAB70FF297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3513138" y="6441215"/>
            <a:ext cx="4894262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35119E48-E60E-4100-AE61-43F51533BEC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F33CBA-8625-475F-ADAA-78BEBBB537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7230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5C146B21-38E9-4396-BD01-FEFF3404196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3513138" y="6441215"/>
            <a:ext cx="4894262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E75EC9EC-C242-41CE-A638-F0F4989C140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939204-EC6D-45C6-8F5D-06921852C3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2684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749" name="Rectangle 5">
            <a:extLst>
              <a:ext uri="{FF2B5EF4-FFF2-40B4-BE49-F238E27FC236}">
                <a16:creationId xmlns:a16="http://schemas.microsoft.com/office/drawing/2014/main" id="{93ED8052-8A06-4CEF-AABA-96AFFB0F5E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865563" y="274638"/>
            <a:ext cx="462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567752" name="Rectangle 8">
            <a:extLst>
              <a:ext uri="{FF2B5EF4-FFF2-40B4-BE49-F238E27FC236}">
                <a16:creationId xmlns:a16="http://schemas.microsoft.com/office/drawing/2014/main" id="{F47D932A-AD3D-4CCB-8604-8147E854A72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34400" y="6400800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fld id="{EB2615AC-5148-4616-8E6C-B16FE4ACAA5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1029" name="Rectangle 9">
            <a:extLst>
              <a:ext uri="{FF2B5EF4-FFF2-40B4-BE49-F238E27FC236}">
                <a16:creationId xmlns:a16="http://schemas.microsoft.com/office/drawing/2014/main" id="{7CA6859A-A33F-4A25-B241-B7FA67C3EA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47700" y="1920015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Ê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D4F8D0-FDE4-4DD4-B765-9DBF5D718F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490" y="95316"/>
            <a:ext cx="3618777" cy="125713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12" r:id="rId2"/>
    <p:sldLayoutId id="2147483723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FF00"/>
        </a:buClr>
        <a:buSzPct val="80000"/>
        <a:buFont typeface="Wingdings" panose="05000000000000000000" pitchFamily="2" charset="2"/>
        <a:buChar char="Ø"/>
        <a:defRPr sz="3200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3908E9-F085-4826-9229-2AD5E18E4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E77941-27BA-46C3-A9B1-F8F12415CB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C7510C-328F-4B51-83A5-92C875D12C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2020-2-02                                                  LightFuel Solar-Amplified Electrolyzer                                           Copyright 2020 LightFuel Co.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B96190-D90F-48D8-A1AD-363F2F15F2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ED9E6-AE63-496F-9F59-86CA8D10B6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DDE09-535E-45D2-9A7D-3C7A6B649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06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961C60-51C9-4047-9B18-EA612878B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F96755-46EF-46AA-8D94-88A0F5F5A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FC9969-D661-41FF-92F6-3DCDAF47FA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2020-2-02                                                  LightFuel Solar-Amplified Electrolyzer                                           Copyright 2020 LightFuel Co.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68C2E3-F556-4EED-8323-62EB907239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0ECB60-6ADA-4CB5-937B-98261A947D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9E009E-F037-49A2-BF00-2AE756EACE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617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4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5.xml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27.png"/><Relationship Id="rId4" Type="http://schemas.openxmlformats.org/officeDocument/2006/relationships/video" Target="../media/media2.mp4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gi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http://nanoptek.com/wp-content/uploads/2012/03/Nanoptek-Titania.jpg" TargetMode="Externa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jp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jp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jp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0AAD9D-259D-40FE-91E1-50A1EE0FA9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66B4620-35F0-48A1-BAE3-F07F0B9B1549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34AE8CC6-51AD-4770-98B3-0DC88D1E9257}"/>
              </a:ext>
            </a:extLst>
          </p:cNvPr>
          <p:cNvSpPr txBox="1">
            <a:spLocks/>
          </p:cNvSpPr>
          <p:nvPr/>
        </p:nvSpPr>
        <p:spPr bwMode="auto">
          <a:xfrm>
            <a:off x="209550" y="6400800"/>
            <a:ext cx="850464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92075" tIns="46038" rIns="92075" bIns="46038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en-US" sz="1000" dirty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2020-9-15                                                                 LightFuel Solar-Amplified Electrolysis                                    Copyright 2020 LightFuel Co.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7ED4888D-358D-452A-9A7B-918863CB4E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76472" y="210312"/>
            <a:ext cx="5126169" cy="1143000"/>
          </a:xfrm>
        </p:spPr>
        <p:txBody>
          <a:bodyPr/>
          <a:lstStyle/>
          <a:p>
            <a:pPr algn="l" eaLnBrk="1" hangingPunct="1"/>
            <a:r>
              <a:rPr lang="en-US" altLang="en-US" sz="3400" i="1" dirty="0">
                <a:solidFill>
                  <a:schemeClr val="tx1"/>
                </a:solidFill>
                <a:effectLst/>
              </a:rPr>
              <a:t>Sunlight to Hydrogen </a:t>
            </a:r>
            <a:r>
              <a:rPr lang="en-US" altLang="en-US" sz="2000" i="1" dirty="0">
                <a:solidFill>
                  <a:schemeClr val="tx1"/>
                </a:solidFill>
                <a:effectLst/>
              </a:rPr>
              <a:t> </a:t>
            </a:r>
            <a:br>
              <a:rPr lang="en-US" altLang="en-US" sz="2000" dirty="0">
                <a:solidFill>
                  <a:schemeClr val="tx1"/>
                </a:solidFill>
                <a:effectLst/>
              </a:rPr>
            </a:br>
            <a:r>
              <a:rPr lang="en-US" altLang="en-US" sz="2800" dirty="0">
                <a:solidFill>
                  <a:schemeClr val="tx1"/>
                </a:solidFill>
                <a:effectLst/>
              </a:rPr>
              <a:t>LightFuel</a:t>
            </a:r>
            <a:r>
              <a:rPr lang="en-US" altLang="en-US" sz="2800" baseline="50000" dirty="0">
                <a:solidFill>
                  <a:schemeClr val="tx1"/>
                </a:solidFill>
                <a:effectLst/>
                <a:ea typeface="Tahoma" panose="020B0604030504040204" pitchFamily="34" charset="0"/>
              </a:rPr>
              <a:t> </a:t>
            </a:r>
            <a:r>
              <a:rPr lang="en-US" altLang="en-US" sz="2800" baseline="30000" dirty="0">
                <a:solidFill>
                  <a:schemeClr val="tx1"/>
                </a:solidFill>
                <a:effectLst/>
                <a:ea typeface="Tahoma" panose="020B0604030504040204" pitchFamily="34" charset="0"/>
              </a:rPr>
              <a:t>®</a:t>
            </a:r>
            <a:r>
              <a:rPr lang="en-US" altLang="en-US" sz="2800" baseline="50000" dirty="0">
                <a:solidFill>
                  <a:schemeClr val="tx1"/>
                </a:solidFill>
                <a:effectLst/>
                <a:ea typeface="Tahoma" panose="020B0604030504040204" pitchFamily="34" charset="0"/>
              </a:rPr>
              <a:t> </a:t>
            </a:r>
            <a:r>
              <a:rPr lang="en-US" altLang="en-US" sz="2800" dirty="0">
                <a:solidFill>
                  <a:schemeClr val="tx1"/>
                </a:solidFill>
                <a:effectLst/>
              </a:rPr>
              <a:t>Hydrogen</a:t>
            </a:r>
            <a:endParaRPr lang="en-US" altLang="en-US" sz="2800" cap="small" dirty="0">
              <a:solidFill>
                <a:schemeClr val="tx1"/>
              </a:solidFill>
              <a:effectLst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8E0A39CD-6A0C-4094-9D14-5DF313AE6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644" y="1397617"/>
            <a:ext cx="6809679" cy="5107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D6F6F4-6819-4D6E-A468-6B90A46F4BED}"/>
              </a:ext>
            </a:extLst>
          </p:cNvPr>
          <p:cNvSpPr txBox="1"/>
          <p:nvPr/>
        </p:nvSpPr>
        <p:spPr>
          <a:xfrm>
            <a:off x="1323278" y="1461834"/>
            <a:ext cx="670058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chemeClr val="bg1"/>
                </a:solidFill>
              </a:rPr>
              <a:t>Green Hydrogen Investment Opportunity </a:t>
            </a:r>
            <a:r>
              <a:rPr lang="en-US" i="1" dirty="0">
                <a:solidFill>
                  <a:schemeClr val="bg1"/>
                </a:solidFill>
              </a:rPr>
              <a:t>			  		</a:t>
            </a:r>
            <a:r>
              <a:rPr lang="en-US" dirty="0">
                <a:solidFill>
                  <a:schemeClr val="bg1"/>
                </a:solidFill>
              </a:rPr>
              <a:t>		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				        J. Guerra, CEO						</a:t>
            </a:r>
            <a:r>
              <a:rPr lang="en-US" dirty="0" err="1">
                <a:solidFill>
                  <a:schemeClr val="bg1"/>
                </a:solidFill>
              </a:rPr>
              <a:t>Lightfuel</a:t>
            </a:r>
            <a:r>
              <a:rPr lang="en-US" dirty="0">
                <a:solidFill>
                  <a:schemeClr val="bg1"/>
                </a:solidFill>
              </a:rPr>
              <a:t> Co.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A6CF20-7253-46A0-8153-97EC555F8E1B}"/>
              </a:ext>
            </a:extLst>
          </p:cNvPr>
          <p:cNvSpPr txBox="1"/>
          <p:nvPr/>
        </p:nvSpPr>
        <p:spPr>
          <a:xfrm>
            <a:off x="1182906" y="5460661"/>
            <a:ext cx="25044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</a:rPr>
              <a:t>LightFuel PEC </a:t>
            </a:r>
          </a:p>
          <a:p>
            <a:r>
              <a:rPr lang="en-US" sz="2000" i="1" dirty="0">
                <a:solidFill>
                  <a:schemeClr val="bg1"/>
                </a:solidFill>
              </a:rPr>
              <a:t>cell at focus </a:t>
            </a:r>
          </a:p>
          <a:p>
            <a:r>
              <a:rPr lang="en-US" sz="2000" i="1" dirty="0">
                <a:solidFill>
                  <a:schemeClr val="bg1"/>
                </a:solidFill>
              </a:rPr>
              <a:t>of 25X concentrator</a:t>
            </a:r>
          </a:p>
        </p:txBody>
      </p:sp>
    </p:spTree>
    <p:extLst>
      <p:ext uri="{BB962C8B-B14F-4D97-AF65-F5344CB8AC3E}">
        <p14:creationId xmlns:p14="http://schemas.microsoft.com/office/powerpoint/2010/main" val="295951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Rectangle 1026">
            <a:extLst>
              <a:ext uri="{FF2B5EF4-FFF2-40B4-BE49-F238E27FC236}">
                <a16:creationId xmlns:a16="http://schemas.microsoft.com/office/drawing/2014/main" id="{33F626BD-AA8F-4730-A93B-4A46C9D15D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9879" y="188764"/>
            <a:ext cx="5162461" cy="1131888"/>
          </a:xfrm>
        </p:spPr>
        <p:txBody>
          <a:bodyPr/>
          <a:lstStyle/>
          <a:p>
            <a:pPr algn="l" eaLnBrk="1" hangingPunct="1"/>
            <a:r>
              <a:rPr lang="en-US" altLang="en-US" sz="3400" dirty="0">
                <a:solidFill>
                  <a:schemeClr val="tx1"/>
                </a:solidFill>
                <a:effectLst/>
              </a:rPr>
              <a:t>25% Solar-to-Hydrogen </a:t>
            </a:r>
            <a:r>
              <a:rPr lang="en-US" altLang="en-US" sz="3600" dirty="0">
                <a:solidFill>
                  <a:schemeClr val="tx1"/>
                </a:solidFill>
                <a:effectLst/>
              </a:rPr>
              <a:t> </a:t>
            </a:r>
            <a:br>
              <a:rPr lang="en-US" altLang="en-US" sz="2000" dirty="0">
                <a:solidFill>
                  <a:schemeClr val="tx1"/>
                </a:solidFill>
                <a:effectLst/>
              </a:rPr>
            </a:br>
            <a:r>
              <a:rPr lang="en-US" altLang="en-US" sz="2800" cap="small" dirty="0">
                <a:solidFill>
                  <a:schemeClr val="tx1"/>
                </a:solidFill>
                <a:effectLst/>
              </a:rPr>
              <a:t>World-Record STH Efficiency  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69FA7743-C5FB-4573-8F7D-93A0F30739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defRPr/>
            </a:pPr>
            <a:fld id="{7236E427-9A7A-4DF6-8658-BC1871B0E0F1}" type="slidenum">
              <a:rPr lang="en-US" altLang="en-US" sz="1000"/>
              <a:pPr eaLnBrk="1" hangingPunct="1">
                <a:defRPr/>
              </a:pPr>
              <a:t>10</a:t>
            </a:fld>
            <a:endParaRPr lang="en-US" altLang="en-US" sz="100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4977DAE3-85E8-4FD2-B8C5-3192F846FC39}"/>
              </a:ext>
            </a:extLst>
          </p:cNvPr>
          <p:cNvSpPr txBox="1">
            <a:spLocks/>
          </p:cNvSpPr>
          <p:nvPr/>
        </p:nvSpPr>
        <p:spPr bwMode="auto">
          <a:xfrm>
            <a:off x="209550" y="6400800"/>
            <a:ext cx="850464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92075" tIns="46038" rIns="92075" bIns="46038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en-US" sz="1000" dirty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2020-2-02                                                                 LightFuel Solar-Amplified Electrolysis                                    Copyright 2020 LightFuel Co.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6909BF9-F937-432F-9F59-AEDCEC3276B2}"/>
              </a:ext>
            </a:extLst>
          </p:cNvPr>
          <p:cNvGrpSpPr/>
          <p:nvPr/>
        </p:nvGrpSpPr>
        <p:grpSpPr>
          <a:xfrm>
            <a:off x="603855" y="1320652"/>
            <a:ext cx="7930545" cy="5180341"/>
            <a:chOff x="603855" y="1320652"/>
            <a:chExt cx="7930545" cy="518034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99D1C48-33A4-492C-A04E-96DACA769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855" y="1320652"/>
              <a:ext cx="7930545" cy="5180341"/>
            </a:xfrm>
            <a:prstGeom prst="rect">
              <a:avLst/>
            </a:prstGeom>
            <a:effectLst/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79B3058-B5A9-45A6-A742-CE0229708956}"/>
                </a:ext>
              </a:extLst>
            </p:cNvPr>
            <p:cNvSpPr txBox="1"/>
            <p:nvPr/>
          </p:nvSpPr>
          <p:spPr>
            <a:xfrm rot="16200000">
              <a:off x="-1043361" y="3630089"/>
              <a:ext cx="3880884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33CC33"/>
                  </a:solidFill>
                </a:rPr>
                <a:t>ELECTROLYSIS CURRENT (A) PER CELL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66868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Rectangle 1026">
            <a:extLst>
              <a:ext uri="{FF2B5EF4-FFF2-40B4-BE49-F238E27FC236}">
                <a16:creationId xmlns:a16="http://schemas.microsoft.com/office/drawing/2014/main" id="{33F626BD-AA8F-4730-A93B-4A46C9D15D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9879" y="188764"/>
            <a:ext cx="5162461" cy="1131888"/>
          </a:xfrm>
        </p:spPr>
        <p:txBody>
          <a:bodyPr/>
          <a:lstStyle/>
          <a:p>
            <a:pPr algn="l" eaLnBrk="1" hangingPunct="1"/>
            <a:r>
              <a:rPr lang="en-US" altLang="en-US" sz="3400" dirty="0">
                <a:solidFill>
                  <a:schemeClr val="tx1"/>
                </a:solidFill>
                <a:effectLst/>
              </a:rPr>
              <a:t>25% Solar-to-Hydrogen </a:t>
            </a:r>
            <a:r>
              <a:rPr lang="en-US" altLang="en-US" sz="3600" dirty="0">
                <a:solidFill>
                  <a:schemeClr val="tx1"/>
                </a:solidFill>
                <a:effectLst/>
              </a:rPr>
              <a:t> </a:t>
            </a:r>
            <a:br>
              <a:rPr lang="en-US" altLang="en-US" sz="2000" dirty="0">
                <a:solidFill>
                  <a:schemeClr val="tx1"/>
                </a:solidFill>
                <a:effectLst/>
              </a:rPr>
            </a:br>
            <a:r>
              <a:rPr lang="en-US" altLang="en-US" sz="2800" cap="small" dirty="0">
                <a:solidFill>
                  <a:schemeClr val="tx1"/>
                </a:solidFill>
                <a:effectLst/>
              </a:rPr>
              <a:t>Diurnal and Constant Voltage  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69FA7743-C5FB-4573-8F7D-93A0F30739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defRPr/>
            </a:pPr>
            <a:fld id="{7236E427-9A7A-4DF6-8658-BC1871B0E0F1}" type="slidenum">
              <a:rPr lang="en-US" altLang="en-US" sz="1000"/>
              <a:pPr eaLnBrk="1" hangingPunct="1">
                <a:defRPr/>
              </a:pPr>
              <a:t>11</a:t>
            </a:fld>
            <a:endParaRPr lang="en-US" altLang="en-US" sz="100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4977DAE3-85E8-4FD2-B8C5-3192F846FC39}"/>
              </a:ext>
            </a:extLst>
          </p:cNvPr>
          <p:cNvSpPr txBox="1">
            <a:spLocks/>
          </p:cNvSpPr>
          <p:nvPr/>
        </p:nvSpPr>
        <p:spPr bwMode="auto">
          <a:xfrm>
            <a:off x="209550" y="6436895"/>
            <a:ext cx="850464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92075" tIns="46038" rIns="92075" bIns="46038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en-US" sz="1000" dirty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2020-2-02                                                                 LightFuel Solar-Amplified Electrolysis                                    Copyright 2020 LightFuel Co.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0B6DEC4A-B3AE-45D5-B52A-E55791233C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5369" y="1756613"/>
            <a:ext cx="3886970" cy="3696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schemeClr val="tx1"/>
              </a:buClr>
              <a:buSzTx/>
            </a:pPr>
            <a:r>
              <a:rPr lang="en-US" altLang="en-US" sz="1800" kern="0" dirty="0">
                <a:solidFill>
                  <a:schemeClr val="tx1"/>
                </a:solidFill>
              </a:rPr>
              <a:t>28% STH Eff. at peak flow </a:t>
            </a:r>
          </a:p>
          <a:p>
            <a:pPr lvl="1">
              <a:lnSpc>
                <a:spcPct val="90000"/>
              </a:lnSpc>
              <a:buSzTx/>
            </a:pPr>
            <a:r>
              <a:rPr lang="en-US" altLang="en-US" sz="1400" kern="0" dirty="0">
                <a:solidFill>
                  <a:schemeClr val="tx1"/>
                </a:solidFill>
              </a:rPr>
              <a:t>@ 600W/m</a:t>
            </a:r>
            <a:r>
              <a:rPr lang="en-US" altLang="en-US" sz="1400" kern="0" baseline="30000" dirty="0">
                <a:solidFill>
                  <a:schemeClr val="tx1"/>
                </a:solidFill>
              </a:rPr>
              <a:t>2</a:t>
            </a:r>
          </a:p>
          <a:p>
            <a:pPr>
              <a:lnSpc>
                <a:spcPct val="90000"/>
              </a:lnSpc>
              <a:buClr>
                <a:schemeClr val="tx1"/>
              </a:buClr>
              <a:buSzTx/>
            </a:pPr>
            <a:r>
              <a:rPr lang="en-US" altLang="en-US" sz="1800" kern="0" dirty="0">
                <a:solidFill>
                  <a:schemeClr val="tx1"/>
                </a:solidFill>
              </a:rPr>
              <a:t>25% STH Eff. diurnal average</a:t>
            </a:r>
          </a:p>
          <a:p>
            <a:pPr lvl="1">
              <a:lnSpc>
                <a:spcPct val="90000"/>
              </a:lnSpc>
              <a:buSzTx/>
            </a:pPr>
            <a:r>
              <a:rPr lang="en-US" altLang="en-US" sz="1400" kern="0" dirty="0"/>
              <a:t>2kWh(solar H2)/8kWh sunlight</a:t>
            </a:r>
          </a:p>
          <a:p>
            <a:pPr lvl="1">
              <a:lnSpc>
                <a:spcPct val="90000"/>
              </a:lnSpc>
              <a:buSzTx/>
            </a:pPr>
            <a:r>
              <a:rPr lang="en-US" altLang="en-US" sz="1400" kern="0" dirty="0">
                <a:solidFill>
                  <a:schemeClr val="tx1"/>
                </a:solidFill>
              </a:rPr>
              <a:t>Panel area is 1.3m</a:t>
            </a:r>
            <a:r>
              <a:rPr lang="en-US" altLang="en-US" sz="1400" kern="0" baseline="30000" dirty="0">
                <a:solidFill>
                  <a:schemeClr val="tx1"/>
                </a:solidFill>
              </a:rPr>
              <a:t>2</a:t>
            </a:r>
            <a:r>
              <a:rPr lang="en-US" altLang="en-US" sz="1400" kern="0" dirty="0">
                <a:solidFill>
                  <a:schemeClr val="tx1"/>
                </a:solidFill>
              </a:rPr>
              <a:t> </a:t>
            </a:r>
          </a:p>
          <a:p>
            <a:pPr>
              <a:lnSpc>
                <a:spcPct val="90000"/>
              </a:lnSpc>
              <a:buClr>
                <a:schemeClr val="tx1"/>
              </a:buClr>
              <a:buSzTx/>
            </a:pPr>
            <a:r>
              <a:rPr lang="en-US" altLang="en-US" sz="1800" kern="0" dirty="0">
                <a:solidFill>
                  <a:schemeClr val="tx1"/>
                </a:solidFill>
              </a:rPr>
              <a:t>Solar H2 is 42% of </a:t>
            </a:r>
            <a:r>
              <a:rPr lang="en-US" altLang="en-US" sz="1800" b="1" i="1" kern="0" dirty="0">
                <a:solidFill>
                  <a:schemeClr val="tx1"/>
                </a:solidFill>
              </a:rPr>
              <a:t>day’s</a:t>
            </a:r>
            <a:r>
              <a:rPr lang="en-US" altLang="en-US" sz="1800" kern="0" dirty="0">
                <a:solidFill>
                  <a:schemeClr val="tx1"/>
                </a:solidFill>
              </a:rPr>
              <a:t> total</a:t>
            </a:r>
          </a:p>
          <a:p>
            <a:pPr lvl="1">
              <a:lnSpc>
                <a:spcPct val="90000"/>
              </a:lnSpc>
              <a:buSzTx/>
            </a:pPr>
            <a:r>
              <a:rPr lang="en-US" altLang="en-US" sz="1200" kern="0" dirty="0"/>
              <a:t>2kWh/4.8kWh = 0.42</a:t>
            </a:r>
          </a:p>
          <a:p>
            <a:pPr>
              <a:lnSpc>
                <a:spcPct val="90000"/>
              </a:lnSpc>
              <a:buClr>
                <a:schemeClr val="tx1"/>
              </a:buClr>
              <a:buSzTx/>
            </a:pPr>
            <a:r>
              <a:rPr lang="en-US" altLang="en-US" sz="1800" kern="0" dirty="0">
                <a:solidFill>
                  <a:schemeClr val="tx1"/>
                </a:solidFill>
              </a:rPr>
              <a:t>Solar H2 increases conventional H2 total by 71%</a:t>
            </a:r>
          </a:p>
          <a:p>
            <a:pPr lvl="1">
              <a:lnSpc>
                <a:spcPct val="90000"/>
              </a:lnSpc>
              <a:buSzTx/>
            </a:pPr>
            <a:r>
              <a:rPr lang="en-US" altLang="en-US" sz="1400" kern="0" dirty="0">
                <a:solidFill>
                  <a:schemeClr val="tx1"/>
                </a:solidFill>
              </a:rPr>
              <a:t>4.8kWh/2.8kWh = 1.71 </a:t>
            </a:r>
            <a:br>
              <a:rPr lang="en-US" altLang="en-US" sz="1400" kern="0" baseline="30000" dirty="0">
                <a:solidFill>
                  <a:schemeClr val="tx1"/>
                </a:solidFill>
              </a:rPr>
            </a:br>
            <a:endParaRPr lang="en-US" altLang="en-US" sz="1400" kern="0" baseline="30000" dirty="0">
              <a:solidFill>
                <a:schemeClr val="tx1"/>
              </a:solidFill>
            </a:endParaRPr>
          </a:p>
          <a:p>
            <a:pPr lvl="1">
              <a:lnSpc>
                <a:spcPct val="90000"/>
              </a:lnSpc>
              <a:buSzTx/>
            </a:pPr>
            <a:endParaRPr lang="en-US" altLang="en-US" sz="1600" kern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FA142D-80BB-4122-89E0-B825EB23BCE7}"/>
              </a:ext>
            </a:extLst>
          </p:cNvPr>
          <p:cNvSpPr txBox="1"/>
          <p:nvPr/>
        </p:nvSpPr>
        <p:spPr>
          <a:xfrm>
            <a:off x="330632" y="5297527"/>
            <a:ext cx="86517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diurnal “snapshot” at Constant Voltage (CV) operation on Autumnal Equinox is very close to annual average, so x 365 days = annual total solar hydrogen</a:t>
            </a:r>
            <a:endParaRPr lang="en-US" i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544A37E-6F9D-4216-B714-5436CC823757}"/>
              </a:ext>
            </a:extLst>
          </p:cNvPr>
          <p:cNvGrpSpPr/>
          <p:nvPr/>
        </p:nvGrpSpPr>
        <p:grpSpPr>
          <a:xfrm>
            <a:off x="82401" y="1696453"/>
            <a:ext cx="5109511" cy="3337603"/>
            <a:chOff x="82401" y="1696453"/>
            <a:chExt cx="5109511" cy="333760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F232154-F518-4254-B20C-CB4765320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01" y="1696453"/>
              <a:ext cx="5109511" cy="3337603"/>
            </a:xfrm>
            <a:prstGeom prst="rect">
              <a:avLst/>
            </a:prstGeom>
            <a:effectLst/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3C9AF0D-5978-4BCD-8EA7-2E033B0381CF}"/>
                </a:ext>
              </a:extLst>
            </p:cNvPr>
            <p:cNvSpPr txBox="1"/>
            <p:nvPr/>
          </p:nvSpPr>
          <p:spPr>
            <a:xfrm rot="16200000">
              <a:off x="-1011553" y="3156192"/>
              <a:ext cx="2592654" cy="24622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33CC33"/>
                  </a:solidFill>
                </a:rPr>
                <a:t>ELECTROLYSIS CURRENT (A) PER CELL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912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Rectangle 1026">
            <a:extLst>
              <a:ext uri="{FF2B5EF4-FFF2-40B4-BE49-F238E27FC236}">
                <a16:creationId xmlns:a16="http://schemas.microsoft.com/office/drawing/2014/main" id="{33F626BD-AA8F-4730-A93B-4A46C9D15D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9879" y="188764"/>
            <a:ext cx="5162461" cy="1131888"/>
          </a:xfrm>
        </p:spPr>
        <p:txBody>
          <a:bodyPr/>
          <a:lstStyle/>
          <a:p>
            <a:pPr algn="l" eaLnBrk="1" hangingPunct="1"/>
            <a:r>
              <a:rPr lang="en-US" altLang="en-US" sz="3400" dirty="0">
                <a:solidFill>
                  <a:schemeClr val="tx1"/>
                </a:solidFill>
                <a:effectLst/>
              </a:rPr>
              <a:t>25% Solar-to-Hydrogen </a:t>
            </a:r>
            <a:r>
              <a:rPr lang="en-US" altLang="en-US" sz="3600" dirty="0">
                <a:solidFill>
                  <a:schemeClr val="tx1"/>
                </a:solidFill>
                <a:effectLst/>
              </a:rPr>
              <a:t> </a:t>
            </a:r>
            <a:br>
              <a:rPr lang="en-US" altLang="en-US" sz="2000" dirty="0">
                <a:solidFill>
                  <a:schemeClr val="tx1"/>
                </a:solidFill>
                <a:effectLst/>
              </a:rPr>
            </a:br>
            <a:r>
              <a:rPr lang="en-US" altLang="en-US" sz="2800" cap="small" dirty="0">
                <a:solidFill>
                  <a:schemeClr val="tx1"/>
                </a:solidFill>
                <a:effectLst/>
              </a:rPr>
              <a:t>Annual and Constant Voltage  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69FA7743-C5FB-4573-8F7D-93A0F30739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defRPr/>
            </a:pPr>
            <a:fld id="{7236E427-9A7A-4DF6-8658-BC1871B0E0F1}" type="slidenum">
              <a:rPr lang="en-US" altLang="en-US" sz="1000"/>
              <a:pPr eaLnBrk="1" hangingPunct="1">
                <a:defRPr/>
              </a:pPr>
              <a:t>12</a:t>
            </a:fld>
            <a:endParaRPr lang="en-US" altLang="en-US" sz="100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4977DAE3-85E8-4FD2-B8C5-3192F846FC39}"/>
              </a:ext>
            </a:extLst>
          </p:cNvPr>
          <p:cNvSpPr txBox="1">
            <a:spLocks/>
          </p:cNvSpPr>
          <p:nvPr/>
        </p:nvSpPr>
        <p:spPr bwMode="auto">
          <a:xfrm>
            <a:off x="209550" y="6400800"/>
            <a:ext cx="850464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92075" tIns="46038" rIns="92075" bIns="46038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en-US" sz="1000" dirty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2020-2-02                                                                 LightFuel Solar-Amplified Electrolysis                                    Copyright 2020 LightFuel Co.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0B6DEC4A-B3AE-45D5-B52A-E55791233C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5370" y="1733623"/>
            <a:ext cx="3886970" cy="3696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schemeClr val="tx1"/>
              </a:buClr>
              <a:buSzTx/>
            </a:pPr>
            <a:r>
              <a:rPr lang="en-US" altLang="en-US" sz="1800" kern="0" dirty="0">
                <a:solidFill>
                  <a:schemeClr val="tx1"/>
                </a:solidFill>
              </a:rPr>
              <a:t>475 kWh solar hydrogen </a:t>
            </a:r>
            <a:r>
              <a:rPr lang="en-US" altLang="en-US" sz="1800" b="1" i="1" kern="0" dirty="0">
                <a:solidFill>
                  <a:schemeClr val="tx1"/>
                </a:solidFill>
              </a:rPr>
              <a:t>annual </a:t>
            </a:r>
            <a:r>
              <a:rPr lang="en-US" altLang="en-US" sz="1800" kern="0" dirty="0">
                <a:solidFill>
                  <a:schemeClr val="tx1"/>
                </a:solidFill>
              </a:rPr>
              <a:t>total HHV energy value</a:t>
            </a:r>
          </a:p>
          <a:p>
            <a:pPr lvl="1">
              <a:lnSpc>
                <a:spcPct val="90000"/>
              </a:lnSpc>
              <a:buSzTx/>
            </a:pPr>
            <a:r>
              <a:rPr lang="en-US" altLang="en-US" sz="1400" kern="0" dirty="0"/>
              <a:t>8kWh / 1.3m</a:t>
            </a:r>
            <a:r>
              <a:rPr lang="en-US" altLang="en-US" sz="1400" kern="0" baseline="30000" dirty="0"/>
              <a:t>2</a:t>
            </a:r>
            <a:r>
              <a:rPr lang="en-US" altLang="en-US" sz="1400" kern="0" dirty="0"/>
              <a:t> LFG panel = 6.15kWh</a:t>
            </a:r>
          </a:p>
          <a:p>
            <a:pPr lvl="1">
              <a:lnSpc>
                <a:spcPct val="90000"/>
              </a:lnSpc>
              <a:buSzTx/>
            </a:pPr>
            <a:r>
              <a:rPr lang="en-US" altLang="en-US" sz="1400" kern="0" dirty="0"/>
              <a:t>(730kWh x 4kWh/m2/day Boston and Paris) / 6.15kWh/m2/day = 475 kW</a:t>
            </a:r>
          </a:p>
          <a:p>
            <a:pPr>
              <a:lnSpc>
                <a:spcPct val="90000"/>
              </a:lnSpc>
              <a:buClr>
                <a:schemeClr val="tx1"/>
              </a:buClr>
              <a:buSzTx/>
            </a:pPr>
            <a:r>
              <a:rPr lang="en-US" altLang="en-US" sz="1800" kern="0" dirty="0">
                <a:solidFill>
                  <a:schemeClr val="tx1"/>
                </a:solidFill>
              </a:rPr>
              <a:t>25% STH Eff. annual average </a:t>
            </a:r>
          </a:p>
          <a:p>
            <a:pPr lvl="1">
              <a:lnSpc>
                <a:spcPct val="90000"/>
              </a:lnSpc>
              <a:buSzTx/>
            </a:pPr>
            <a:r>
              <a:rPr lang="en-US" altLang="en-US" sz="1400" kern="0" dirty="0"/>
              <a:t>475kWh/(4kWh x 1.3m</a:t>
            </a:r>
            <a:r>
              <a:rPr lang="en-US" altLang="en-US" sz="1400" kern="0" baseline="30000" dirty="0"/>
              <a:t>2</a:t>
            </a:r>
            <a:r>
              <a:rPr lang="en-US" altLang="en-US" sz="1400" kern="0" dirty="0"/>
              <a:t>x365)=25% </a:t>
            </a:r>
            <a:endParaRPr lang="en-US" altLang="en-US" sz="2200" kern="0" dirty="0"/>
          </a:p>
          <a:p>
            <a:pPr>
              <a:lnSpc>
                <a:spcPct val="90000"/>
              </a:lnSpc>
              <a:buClr>
                <a:schemeClr val="tx1"/>
              </a:buClr>
              <a:buSzTx/>
            </a:pPr>
            <a:r>
              <a:rPr lang="en-US" altLang="en-US" sz="1800" kern="0" dirty="0">
                <a:solidFill>
                  <a:schemeClr val="tx1"/>
                </a:solidFill>
              </a:rPr>
              <a:t>134 Nm</a:t>
            </a:r>
            <a:r>
              <a:rPr lang="en-US" altLang="en-US" sz="1800" kern="0" baseline="30000" dirty="0">
                <a:solidFill>
                  <a:schemeClr val="tx1"/>
                </a:solidFill>
              </a:rPr>
              <a:t>3  </a:t>
            </a:r>
            <a:r>
              <a:rPr lang="en-US" altLang="en-US" sz="1800" b="1" i="1" kern="0" dirty="0">
                <a:solidFill>
                  <a:schemeClr val="tx1"/>
                </a:solidFill>
              </a:rPr>
              <a:t>annual</a:t>
            </a:r>
            <a:r>
              <a:rPr lang="en-US" altLang="en-US" sz="1800" kern="0" dirty="0">
                <a:solidFill>
                  <a:schemeClr val="tx1"/>
                </a:solidFill>
              </a:rPr>
              <a:t> total solar H2</a:t>
            </a:r>
          </a:p>
          <a:p>
            <a:pPr>
              <a:lnSpc>
                <a:spcPct val="90000"/>
              </a:lnSpc>
              <a:buClr>
                <a:schemeClr val="tx1"/>
              </a:buClr>
              <a:buSzTx/>
            </a:pPr>
            <a:r>
              <a:rPr lang="en-US" altLang="en-US" sz="1800" kern="0" dirty="0">
                <a:solidFill>
                  <a:schemeClr val="tx1"/>
                </a:solidFill>
              </a:rPr>
              <a:t>423 Nm</a:t>
            </a:r>
            <a:r>
              <a:rPr lang="en-US" altLang="en-US" sz="1800" kern="0" baseline="30000" dirty="0">
                <a:solidFill>
                  <a:schemeClr val="tx1"/>
                </a:solidFill>
              </a:rPr>
              <a:t>3  </a:t>
            </a:r>
            <a:r>
              <a:rPr lang="en-US" altLang="en-US" sz="1800" b="1" i="1" kern="0" dirty="0">
                <a:solidFill>
                  <a:schemeClr val="tx1"/>
                </a:solidFill>
              </a:rPr>
              <a:t>annual</a:t>
            </a:r>
            <a:r>
              <a:rPr lang="en-US" altLang="en-US" sz="1800" kern="0" dirty="0">
                <a:solidFill>
                  <a:schemeClr val="tx1"/>
                </a:solidFill>
              </a:rPr>
              <a:t> total H2</a:t>
            </a:r>
          </a:p>
          <a:p>
            <a:pPr>
              <a:lnSpc>
                <a:spcPct val="90000"/>
              </a:lnSpc>
              <a:buClr>
                <a:schemeClr val="tx1"/>
              </a:buClr>
              <a:buSzTx/>
            </a:pPr>
            <a:r>
              <a:rPr lang="en-US" altLang="en-US" sz="1800" kern="0" dirty="0">
                <a:solidFill>
                  <a:schemeClr val="tx1"/>
                </a:solidFill>
              </a:rPr>
              <a:t>38 kgs H2 per panel per year</a:t>
            </a:r>
            <a:br>
              <a:rPr lang="en-US" altLang="en-US" sz="1800" kern="0" dirty="0">
                <a:solidFill>
                  <a:schemeClr val="tx1"/>
                </a:solidFill>
              </a:rPr>
            </a:br>
            <a:br>
              <a:rPr lang="en-US" altLang="en-US" sz="1400" kern="0" baseline="30000" dirty="0">
                <a:solidFill>
                  <a:schemeClr val="tx1"/>
                </a:solidFill>
              </a:rPr>
            </a:br>
            <a:endParaRPr lang="en-US" altLang="en-US" sz="1400" kern="0" baseline="30000" dirty="0">
              <a:solidFill>
                <a:schemeClr val="tx1"/>
              </a:solidFill>
            </a:endParaRPr>
          </a:p>
          <a:p>
            <a:pPr lvl="1">
              <a:lnSpc>
                <a:spcPct val="90000"/>
              </a:lnSpc>
              <a:buSzTx/>
            </a:pPr>
            <a:endParaRPr lang="en-US" altLang="en-US" sz="1600" kern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FA142D-80BB-4122-89E0-B825EB23BCE7}"/>
              </a:ext>
            </a:extLst>
          </p:cNvPr>
          <p:cNvSpPr txBox="1"/>
          <p:nvPr/>
        </p:nvSpPr>
        <p:spPr>
          <a:xfrm>
            <a:off x="151071" y="4995854"/>
            <a:ext cx="86517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Annual production can be increased by: </a:t>
            </a:r>
          </a:p>
          <a:p>
            <a:pPr lvl="2"/>
            <a:r>
              <a:rPr lang="en-US" i="1" dirty="0">
                <a:ea typeface="Tahoma" panose="020B0604030504040204" pitchFamily="34" charset="0"/>
              </a:rPr>
              <a:t>— </a:t>
            </a:r>
            <a:r>
              <a:rPr lang="en-US" i="1" dirty="0"/>
              <a:t>Optimizing operation window daily and seasonally </a:t>
            </a:r>
          </a:p>
          <a:p>
            <a:pPr lvl="2"/>
            <a:r>
              <a:rPr lang="en-US" i="1" dirty="0"/>
              <a:t>— Increasing production during peak efficiency hour</a:t>
            </a:r>
          </a:p>
          <a:p>
            <a:pPr lvl="2"/>
            <a:r>
              <a:rPr lang="en-US" i="1" dirty="0"/>
              <a:t>The following cost comparison is before optimization….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DC0D5B2-D2EA-4E2C-B088-5E5D9B342050}"/>
              </a:ext>
            </a:extLst>
          </p:cNvPr>
          <p:cNvGrpSpPr/>
          <p:nvPr/>
        </p:nvGrpSpPr>
        <p:grpSpPr>
          <a:xfrm>
            <a:off x="82296" y="1700784"/>
            <a:ext cx="5109511" cy="3337603"/>
            <a:chOff x="82401" y="1696453"/>
            <a:chExt cx="5109511" cy="333760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5E4E49D-7E8A-4139-99B1-6320C65503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01" y="1696453"/>
              <a:ext cx="5109511" cy="3337603"/>
            </a:xfrm>
            <a:prstGeom prst="rect">
              <a:avLst/>
            </a:prstGeom>
            <a:effectLst/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E9677EB-C435-46E9-9020-E6E1D5E24D0C}"/>
                </a:ext>
              </a:extLst>
            </p:cNvPr>
            <p:cNvSpPr txBox="1"/>
            <p:nvPr/>
          </p:nvSpPr>
          <p:spPr>
            <a:xfrm rot="16200000">
              <a:off x="-1011553" y="3156192"/>
              <a:ext cx="2592654" cy="24622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33CC33"/>
                  </a:solidFill>
                </a:rPr>
                <a:t>ELECTROLYSIS CURRENT (A) PER CELL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940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0" name="Rectangle 2050">
            <a:extLst>
              <a:ext uri="{FF2B5EF4-FFF2-40B4-BE49-F238E27FC236}">
                <a16:creationId xmlns:a16="http://schemas.microsoft.com/office/drawing/2014/main" id="{8D56AF6D-2187-46DA-BA2C-B882AE708A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22192" y="192024"/>
            <a:ext cx="5213524" cy="1131888"/>
          </a:xfrm>
        </p:spPr>
        <p:txBody>
          <a:bodyPr/>
          <a:lstStyle/>
          <a:p>
            <a:pPr algn="l" eaLnBrk="1" hangingPunct="1"/>
            <a:r>
              <a:rPr lang="en-US" altLang="en-US" sz="3400" dirty="0">
                <a:solidFill>
                  <a:schemeClr val="tx1"/>
                </a:solidFill>
                <a:effectLst/>
              </a:rPr>
              <a:t>H2 Cost:10MW Plant Cap.</a:t>
            </a:r>
            <a:br>
              <a:rPr lang="en-US" altLang="en-US" sz="2000" dirty="0">
                <a:solidFill>
                  <a:schemeClr val="tx1"/>
                </a:solidFill>
                <a:effectLst/>
              </a:rPr>
            </a:br>
            <a:r>
              <a:rPr lang="en-US" altLang="en-US" sz="2800" cap="small" dirty="0">
                <a:solidFill>
                  <a:schemeClr val="tx1"/>
                </a:solidFill>
                <a:effectLst/>
              </a:rPr>
              <a:t>Yearly avg. @ 4kWh/m</a:t>
            </a:r>
            <a:r>
              <a:rPr lang="en-US" altLang="en-US" sz="2800" cap="small" baseline="30000" dirty="0">
                <a:solidFill>
                  <a:schemeClr val="tx1"/>
                </a:solidFill>
                <a:effectLst/>
              </a:rPr>
              <a:t>2</a:t>
            </a:r>
            <a:r>
              <a:rPr lang="en-US" altLang="en-US" sz="2800" cap="small" dirty="0">
                <a:solidFill>
                  <a:schemeClr val="tx1"/>
                </a:solidFill>
                <a:effectLst/>
              </a:rPr>
              <a:t>/day  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9C96B51C-1CB7-4AD9-96F2-123C19F559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defRPr/>
            </a:pPr>
            <a:fld id="{C7EDDE4B-D97B-4453-B1BD-E8EEA06F8BE6}" type="slidenum">
              <a:rPr lang="en-US" altLang="en-US" sz="1000"/>
              <a:pPr eaLnBrk="1" hangingPunct="1">
                <a:defRPr/>
              </a:pPr>
              <a:t>13</a:t>
            </a:fld>
            <a:endParaRPr lang="en-US" altLang="en-US" sz="1000"/>
          </a:p>
        </p:txBody>
      </p:sp>
      <p:graphicFrame>
        <p:nvGraphicFramePr>
          <p:cNvPr id="2" name="Object 2097">
            <a:extLst>
              <a:ext uri="{FF2B5EF4-FFF2-40B4-BE49-F238E27FC236}">
                <a16:creationId xmlns:a16="http://schemas.microsoft.com/office/drawing/2014/main" id="{726B7C2F-BC76-4AC8-BF3F-5FF6BC65C99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74800" y="1447800"/>
          <a:ext cx="5994400" cy="39608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Object 2098">
            <a:extLst>
              <a:ext uri="{FF2B5EF4-FFF2-40B4-BE49-F238E27FC236}">
                <a16:creationId xmlns:a16="http://schemas.microsoft.com/office/drawing/2014/main" id="{5E464857-EFD0-408B-8F0F-5706C92F2FC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32235" y="1585822"/>
          <a:ext cx="6630403" cy="4791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90A2AFA6-D7A2-4D74-B70A-C3181B3AD3D0}"/>
              </a:ext>
            </a:extLst>
          </p:cNvPr>
          <p:cNvSpPr txBox="1">
            <a:spLocks/>
          </p:cNvSpPr>
          <p:nvPr/>
        </p:nvSpPr>
        <p:spPr bwMode="auto">
          <a:xfrm>
            <a:off x="209550" y="6400800"/>
            <a:ext cx="850464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92075" tIns="46038" rIns="92075" bIns="46038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en-US" sz="100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2020-2-02                                                                 LightFuel Solar-Amplified Electrolysis                                    Copyright 2020 LightFuel Co.</a:t>
            </a:r>
            <a:endParaRPr lang="en-US" sz="1000" dirty="0"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792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Oval 76">
            <a:extLst>
              <a:ext uri="{FF2B5EF4-FFF2-40B4-BE49-F238E27FC236}">
                <a16:creationId xmlns:a16="http://schemas.microsoft.com/office/drawing/2014/main" id="{226032F4-6AD8-4524-9FC8-043C46DE2DDE}"/>
              </a:ext>
            </a:extLst>
          </p:cNvPr>
          <p:cNvSpPr/>
          <p:nvPr/>
        </p:nvSpPr>
        <p:spPr bwMode="auto">
          <a:xfrm>
            <a:off x="6952074" y="3995952"/>
            <a:ext cx="228600" cy="2286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59" name="Rectangle 2">
            <a:extLst>
              <a:ext uri="{FF2B5EF4-FFF2-40B4-BE49-F238E27FC236}">
                <a16:creationId xmlns:a16="http://schemas.microsoft.com/office/drawing/2014/main" id="{F8B7DEFF-81A4-4BF8-A213-9E1D65AD5C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83012" y="208971"/>
            <a:ext cx="5130399" cy="1143000"/>
          </a:xfrm>
        </p:spPr>
        <p:txBody>
          <a:bodyPr/>
          <a:lstStyle/>
          <a:p>
            <a:pPr algn="l" eaLnBrk="1" hangingPunct="1"/>
            <a:r>
              <a:rPr lang="en-US" altLang="en-US" sz="3400" dirty="0">
                <a:solidFill>
                  <a:schemeClr val="tx1"/>
                </a:solidFill>
                <a:effectLst/>
              </a:rPr>
              <a:t>PEC 2m</a:t>
            </a:r>
            <a:r>
              <a:rPr lang="en-US" altLang="en-US" sz="3400" baseline="30000" dirty="0">
                <a:solidFill>
                  <a:schemeClr val="tx1"/>
                </a:solidFill>
                <a:effectLst/>
              </a:rPr>
              <a:t>2</a:t>
            </a:r>
            <a:r>
              <a:rPr lang="en-US" altLang="en-US" sz="3400" dirty="0">
                <a:solidFill>
                  <a:schemeClr val="tx1"/>
                </a:solidFill>
                <a:effectLst/>
              </a:rPr>
              <a:t> Panel in 2012 </a:t>
            </a:r>
            <a:r>
              <a:rPr lang="en-US" altLang="en-US" sz="2000" dirty="0">
                <a:solidFill>
                  <a:schemeClr val="tx1"/>
                </a:solidFill>
                <a:effectLst/>
              </a:rPr>
              <a:t> </a:t>
            </a:r>
            <a:br>
              <a:rPr lang="en-US" altLang="en-US" sz="2000" dirty="0">
                <a:solidFill>
                  <a:schemeClr val="tx1"/>
                </a:solidFill>
                <a:effectLst/>
              </a:rPr>
            </a:br>
            <a:r>
              <a:rPr lang="en-US" altLang="en-US" sz="2800" cap="small" dirty="0">
                <a:solidFill>
                  <a:schemeClr val="tx1"/>
                </a:solidFill>
                <a:effectLst/>
              </a:rPr>
              <a:t>Light-amplified Electrolysis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00E65A-6B23-4DCB-B46E-FD4D1279AC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42764E2-6EE2-4B91-AD4D-1A68B1E8D870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363DB99-7068-4143-B2D7-6D313A2258ED}"/>
              </a:ext>
            </a:extLst>
          </p:cNvPr>
          <p:cNvGrpSpPr/>
          <p:nvPr/>
        </p:nvGrpSpPr>
        <p:grpSpPr>
          <a:xfrm>
            <a:off x="2483894" y="3607561"/>
            <a:ext cx="248617" cy="1479191"/>
            <a:chOff x="2483894" y="3607561"/>
            <a:chExt cx="248617" cy="147919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DB002B4E-42F3-4FF6-A847-8A2CE4FCFFFD}"/>
                </a:ext>
              </a:extLst>
            </p:cNvPr>
            <p:cNvSpPr/>
            <p:nvPr/>
          </p:nvSpPr>
          <p:spPr bwMode="auto">
            <a:xfrm>
              <a:off x="2483894" y="3607561"/>
              <a:ext cx="137160" cy="13716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7EA012AC-2C5E-4687-B1BE-0F1BC125FC15}"/>
                </a:ext>
              </a:extLst>
            </p:cNvPr>
            <p:cNvSpPr/>
            <p:nvPr/>
          </p:nvSpPr>
          <p:spPr bwMode="auto">
            <a:xfrm>
              <a:off x="2536209" y="3860039"/>
              <a:ext cx="137160" cy="13716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F0CA7C5-F61F-4767-8CE6-D35F1658FC24}"/>
                </a:ext>
              </a:extLst>
            </p:cNvPr>
            <p:cNvSpPr/>
            <p:nvPr/>
          </p:nvSpPr>
          <p:spPr bwMode="auto">
            <a:xfrm>
              <a:off x="2556680" y="4121626"/>
              <a:ext cx="137160" cy="13716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FF2B306A-69CE-4F71-8971-1CF8E9C1CE42}"/>
                </a:ext>
              </a:extLst>
            </p:cNvPr>
            <p:cNvSpPr/>
            <p:nvPr/>
          </p:nvSpPr>
          <p:spPr bwMode="auto">
            <a:xfrm>
              <a:off x="2554405" y="4378660"/>
              <a:ext cx="137160" cy="13716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BE4448B4-9574-4AD7-9CA3-94FCE7E01F6A}"/>
                </a:ext>
              </a:extLst>
            </p:cNvPr>
            <p:cNvSpPr/>
            <p:nvPr/>
          </p:nvSpPr>
          <p:spPr bwMode="auto">
            <a:xfrm>
              <a:off x="2588525" y="4949592"/>
              <a:ext cx="137160" cy="13716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64B4C1D6-1462-4424-A2A5-A680408A7497}"/>
                </a:ext>
              </a:extLst>
            </p:cNvPr>
            <p:cNvSpPr/>
            <p:nvPr/>
          </p:nvSpPr>
          <p:spPr bwMode="auto">
            <a:xfrm>
              <a:off x="2595351" y="4678919"/>
              <a:ext cx="137160" cy="13716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661848C-4C80-421B-B83F-AD3D354BE03D}"/>
              </a:ext>
            </a:extLst>
          </p:cNvPr>
          <p:cNvGrpSpPr/>
          <p:nvPr/>
        </p:nvGrpSpPr>
        <p:grpSpPr>
          <a:xfrm>
            <a:off x="5638821" y="3596187"/>
            <a:ext cx="248617" cy="1479191"/>
            <a:chOff x="2483894" y="3607561"/>
            <a:chExt cx="248617" cy="1479191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7BDEAAE0-260A-4C3C-8461-C054E124EE60}"/>
                </a:ext>
              </a:extLst>
            </p:cNvPr>
            <p:cNvSpPr/>
            <p:nvPr/>
          </p:nvSpPr>
          <p:spPr bwMode="auto">
            <a:xfrm>
              <a:off x="2483894" y="3607561"/>
              <a:ext cx="137160" cy="13716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655FCD34-E66A-4924-9885-2552DF8718C0}"/>
                </a:ext>
              </a:extLst>
            </p:cNvPr>
            <p:cNvSpPr/>
            <p:nvPr/>
          </p:nvSpPr>
          <p:spPr bwMode="auto">
            <a:xfrm>
              <a:off x="2536209" y="3860039"/>
              <a:ext cx="137160" cy="13716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BB89CDFF-BCB9-4DB3-974E-76A5DBEA55D0}"/>
                </a:ext>
              </a:extLst>
            </p:cNvPr>
            <p:cNvSpPr/>
            <p:nvPr/>
          </p:nvSpPr>
          <p:spPr bwMode="auto">
            <a:xfrm>
              <a:off x="2556680" y="4121626"/>
              <a:ext cx="137160" cy="13716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8F90EBC5-BDD7-49FB-AD88-4EAF5FCFB96D}"/>
                </a:ext>
              </a:extLst>
            </p:cNvPr>
            <p:cNvSpPr/>
            <p:nvPr/>
          </p:nvSpPr>
          <p:spPr bwMode="auto">
            <a:xfrm>
              <a:off x="2554405" y="4378660"/>
              <a:ext cx="137160" cy="13716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21A1D484-29D2-4E8F-85F0-6DBAAF1013D6}"/>
                </a:ext>
              </a:extLst>
            </p:cNvPr>
            <p:cNvSpPr/>
            <p:nvPr/>
          </p:nvSpPr>
          <p:spPr bwMode="auto">
            <a:xfrm>
              <a:off x="2588525" y="4949592"/>
              <a:ext cx="137160" cy="13716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89BE25FF-0716-430A-8D30-C7682570CFD9}"/>
                </a:ext>
              </a:extLst>
            </p:cNvPr>
            <p:cNvSpPr/>
            <p:nvPr/>
          </p:nvSpPr>
          <p:spPr bwMode="auto">
            <a:xfrm>
              <a:off x="2595351" y="4678919"/>
              <a:ext cx="137160" cy="13716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  <p:sp>
        <p:nvSpPr>
          <p:cNvPr id="60" name="Oval 59">
            <a:extLst>
              <a:ext uri="{FF2B5EF4-FFF2-40B4-BE49-F238E27FC236}">
                <a16:creationId xmlns:a16="http://schemas.microsoft.com/office/drawing/2014/main" id="{BC2110F6-3DC8-4513-BBC0-7087755FDD67}"/>
              </a:ext>
            </a:extLst>
          </p:cNvPr>
          <p:cNvSpPr/>
          <p:nvPr/>
        </p:nvSpPr>
        <p:spPr bwMode="auto">
          <a:xfrm>
            <a:off x="6100577" y="3598460"/>
            <a:ext cx="137160" cy="13716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770DF637-EB57-4A81-8F30-43372DE938F7}"/>
              </a:ext>
            </a:extLst>
          </p:cNvPr>
          <p:cNvSpPr/>
          <p:nvPr/>
        </p:nvSpPr>
        <p:spPr bwMode="auto">
          <a:xfrm>
            <a:off x="6057355" y="3860036"/>
            <a:ext cx="137160" cy="13716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29B9E93E-3639-472A-96FA-C774908A43F2}"/>
              </a:ext>
            </a:extLst>
          </p:cNvPr>
          <p:cNvSpPr/>
          <p:nvPr/>
        </p:nvSpPr>
        <p:spPr bwMode="auto">
          <a:xfrm>
            <a:off x="6068730" y="4112525"/>
            <a:ext cx="137160" cy="13716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0C2BA035-2316-4694-8126-63F66B3430FE}"/>
              </a:ext>
            </a:extLst>
          </p:cNvPr>
          <p:cNvSpPr/>
          <p:nvPr/>
        </p:nvSpPr>
        <p:spPr bwMode="auto">
          <a:xfrm>
            <a:off x="6057355" y="4405952"/>
            <a:ext cx="137160" cy="13716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FEACA291-1D46-4E95-A76B-B5FFF1657BE4}"/>
              </a:ext>
            </a:extLst>
          </p:cNvPr>
          <p:cNvSpPr/>
          <p:nvPr/>
        </p:nvSpPr>
        <p:spPr bwMode="auto">
          <a:xfrm>
            <a:off x="6064181" y="4940491"/>
            <a:ext cx="137160" cy="13716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BA059E77-FCB3-4434-99BD-6363F24C390B}"/>
              </a:ext>
            </a:extLst>
          </p:cNvPr>
          <p:cNvSpPr/>
          <p:nvPr/>
        </p:nvSpPr>
        <p:spPr bwMode="auto">
          <a:xfrm>
            <a:off x="6080105" y="4683465"/>
            <a:ext cx="137160" cy="13716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1A24B65D-214E-4FA6-8212-BE1248FE769A}"/>
              </a:ext>
            </a:extLst>
          </p:cNvPr>
          <p:cNvSpPr/>
          <p:nvPr/>
        </p:nvSpPr>
        <p:spPr bwMode="auto">
          <a:xfrm>
            <a:off x="5198209" y="3620065"/>
            <a:ext cx="228600" cy="2286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2CE01812-6137-4AB3-85AB-FBB298485D79}"/>
              </a:ext>
            </a:extLst>
          </p:cNvPr>
          <p:cNvSpPr/>
          <p:nvPr/>
        </p:nvSpPr>
        <p:spPr bwMode="auto">
          <a:xfrm>
            <a:off x="2039774" y="3608245"/>
            <a:ext cx="228600" cy="2286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F0D325B0-E6ED-4B8C-B150-329F99D801C9}"/>
              </a:ext>
            </a:extLst>
          </p:cNvPr>
          <p:cNvSpPr/>
          <p:nvPr/>
        </p:nvSpPr>
        <p:spPr bwMode="auto">
          <a:xfrm>
            <a:off x="2011697" y="3968427"/>
            <a:ext cx="228600" cy="2286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0E04C3CA-4221-45FE-B801-A28CC58BED5C}"/>
              </a:ext>
            </a:extLst>
          </p:cNvPr>
          <p:cNvSpPr/>
          <p:nvPr/>
        </p:nvSpPr>
        <p:spPr bwMode="auto">
          <a:xfrm>
            <a:off x="1969979" y="4367286"/>
            <a:ext cx="228600" cy="2286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9B52F71F-6DAC-4428-840F-67FD392B69E6}"/>
              </a:ext>
            </a:extLst>
          </p:cNvPr>
          <p:cNvSpPr/>
          <p:nvPr/>
        </p:nvSpPr>
        <p:spPr bwMode="auto">
          <a:xfrm>
            <a:off x="1956336" y="4800968"/>
            <a:ext cx="228600" cy="2286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C55E47C6-62A7-4218-8C6F-21D70F22A474}"/>
              </a:ext>
            </a:extLst>
          </p:cNvPr>
          <p:cNvSpPr/>
          <p:nvPr/>
        </p:nvSpPr>
        <p:spPr bwMode="auto">
          <a:xfrm>
            <a:off x="5191064" y="4345335"/>
            <a:ext cx="228600" cy="2286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0451BC7D-C443-4170-8F5D-F80FFD843ADA}"/>
              </a:ext>
            </a:extLst>
          </p:cNvPr>
          <p:cNvSpPr/>
          <p:nvPr/>
        </p:nvSpPr>
        <p:spPr bwMode="auto">
          <a:xfrm>
            <a:off x="5148693" y="4800968"/>
            <a:ext cx="228600" cy="2286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94389739-CF12-437E-8C54-1C06EFF93D6A}"/>
              </a:ext>
            </a:extLst>
          </p:cNvPr>
          <p:cNvSpPr/>
          <p:nvPr/>
        </p:nvSpPr>
        <p:spPr bwMode="auto">
          <a:xfrm>
            <a:off x="5186236" y="3995952"/>
            <a:ext cx="228600" cy="2286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03320176-E3E7-4C36-A670-7E7FB455A8D9}"/>
              </a:ext>
            </a:extLst>
          </p:cNvPr>
          <p:cNvSpPr/>
          <p:nvPr/>
        </p:nvSpPr>
        <p:spPr bwMode="auto">
          <a:xfrm>
            <a:off x="6906464" y="3663283"/>
            <a:ext cx="228600" cy="2286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0DB967BB-3791-48E3-A14B-33EAFE8A95DF}"/>
              </a:ext>
            </a:extLst>
          </p:cNvPr>
          <p:cNvSpPr/>
          <p:nvPr/>
        </p:nvSpPr>
        <p:spPr bwMode="auto">
          <a:xfrm>
            <a:off x="6870075" y="4773301"/>
            <a:ext cx="228600" cy="2286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88A0843E-D1D8-44EB-9C32-E392949FD98F}"/>
              </a:ext>
            </a:extLst>
          </p:cNvPr>
          <p:cNvSpPr/>
          <p:nvPr/>
        </p:nvSpPr>
        <p:spPr bwMode="auto">
          <a:xfrm>
            <a:off x="6856419" y="4122758"/>
            <a:ext cx="228600" cy="2286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6AFDA90B-1B8D-4180-A2F5-F2584DCC217D}"/>
              </a:ext>
            </a:extLst>
          </p:cNvPr>
          <p:cNvSpPr/>
          <p:nvPr/>
        </p:nvSpPr>
        <p:spPr bwMode="auto">
          <a:xfrm>
            <a:off x="6879169" y="4441210"/>
            <a:ext cx="228600" cy="2286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4C0412-647F-4705-8F0D-1607339DD849}"/>
              </a:ext>
            </a:extLst>
          </p:cNvPr>
          <p:cNvSpPr txBox="1"/>
          <p:nvPr/>
        </p:nvSpPr>
        <p:spPr>
          <a:xfrm>
            <a:off x="1251294" y="1532126"/>
            <a:ext cx="890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</a:t>
            </a:r>
            <a:r>
              <a:rPr lang="en-US" baseline="-25000" dirty="0"/>
              <a:t>MMO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03A8991-0FB0-4810-A715-E4150B031D4A}"/>
              </a:ext>
            </a:extLst>
          </p:cNvPr>
          <p:cNvSpPr/>
          <p:nvPr/>
        </p:nvSpPr>
        <p:spPr bwMode="auto">
          <a:xfrm>
            <a:off x="1251294" y="1532126"/>
            <a:ext cx="3275214" cy="4309206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7F5A5A6C-C670-48E6-886C-FE012D8204D3}"/>
              </a:ext>
            </a:extLst>
          </p:cNvPr>
          <p:cNvSpPr/>
          <p:nvPr/>
        </p:nvSpPr>
        <p:spPr bwMode="auto">
          <a:xfrm>
            <a:off x="5578092" y="3994388"/>
            <a:ext cx="137160" cy="13716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D23A8965-A1D0-4A96-ADD7-29980ECE9453}"/>
              </a:ext>
            </a:extLst>
          </p:cNvPr>
          <p:cNvSpPr/>
          <p:nvPr/>
        </p:nvSpPr>
        <p:spPr bwMode="auto">
          <a:xfrm>
            <a:off x="5608173" y="4571907"/>
            <a:ext cx="137160" cy="13716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9D4C0246-91F3-42A8-959B-23A8658B87E9}"/>
              </a:ext>
            </a:extLst>
          </p:cNvPr>
          <p:cNvSpPr/>
          <p:nvPr/>
        </p:nvSpPr>
        <p:spPr bwMode="auto">
          <a:xfrm>
            <a:off x="5620204" y="4866678"/>
            <a:ext cx="137160" cy="13716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DEFACBC1-DE9E-4C02-9BBB-A3B4463E86C3}"/>
              </a:ext>
            </a:extLst>
          </p:cNvPr>
          <p:cNvSpPr/>
          <p:nvPr/>
        </p:nvSpPr>
        <p:spPr bwMode="auto">
          <a:xfrm>
            <a:off x="5614185" y="4253072"/>
            <a:ext cx="137160" cy="13716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32BAF182-4163-4DA9-B49F-63CA4861EFA5}"/>
              </a:ext>
            </a:extLst>
          </p:cNvPr>
          <p:cNvSpPr/>
          <p:nvPr/>
        </p:nvSpPr>
        <p:spPr bwMode="auto">
          <a:xfrm>
            <a:off x="5578094" y="3729693"/>
            <a:ext cx="137160" cy="13716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DF28B781-0E93-405F-8523-DC03CFEA79D1}"/>
              </a:ext>
            </a:extLst>
          </p:cNvPr>
          <p:cNvSpPr/>
          <p:nvPr/>
        </p:nvSpPr>
        <p:spPr bwMode="auto">
          <a:xfrm>
            <a:off x="5120616" y="4538277"/>
            <a:ext cx="228600" cy="2286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4F0F3093-04F0-4850-9203-5C467AA47AB6}"/>
              </a:ext>
            </a:extLst>
          </p:cNvPr>
          <p:cNvSpPr/>
          <p:nvPr/>
        </p:nvSpPr>
        <p:spPr bwMode="auto">
          <a:xfrm>
            <a:off x="5138668" y="3822398"/>
            <a:ext cx="228600" cy="2286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0DED2C61-FD97-4688-95D4-79EA3841BAD2}"/>
              </a:ext>
            </a:extLst>
          </p:cNvPr>
          <p:cNvSpPr/>
          <p:nvPr/>
        </p:nvSpPr>
        <p:spPr bwMode="auto">
          <a:xfrm>
            <a:off x="5114605" y="4231466"/>
            <a:ext cx="228600" cy="2286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9" name="Date Placeholder 3">
            <a:extLst>
              <a:ext uri="{FF2B5EF4-FFF2-40B4-BE49-F238E27FC236}">
                <a16:creationId xmlns:a16="http://schemas.microsoft.com/office/drawing/2014/main" id="{5CC0B5E3-0961-4EAB-9E5C-176CA0FA4BF0}"/>
              </a:ext>
            </a:extLst>
          </p:cNvPr>
          <p:cNvSpPr txBox="1">
            <a:spLocks/>
          </p:cNvSpPr>
          <p:nvPr/>
        </p:nvSpPr>
        <p:spPr bwMode="auto">
          <a:xfrm>
            <a:off x="0" y="6400800"/>
            <a:ext cx="8504238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92075" tIns="46038" rIns="92075" bIns="46038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en-US" sz="100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2020-9-15                                                                 LightFuel Solar-Amplified Electrolysis                                    Copyright 2020 LightFuel Co.</a:t>
            </a:r>
            <a:endParaRPr lang="en-US" sz="1000" dirty="0"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A375AC-349E-4A86-BD2C-F50FE667A159}"/>
              </a:ext>
            </a:extLst>
          </p:cNvPr>
          <p:cNvSpPr txBox="1"/>
          <p:nvPr/>
        </p:nvSpPr>
        <p:spPr>
          <a:xfrm>
            <a:off x="6617715" y="1568629"/>
            <a:ext cx="25262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Preparing LightFuel PEC panel for ARPA-E Technology Showcase (invited, 2012).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1BACF15-93B9-45FF-99D6-B9952E0461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18" y="1422018"/>
            <a:ext cx="6478073" cy="486821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F94B4E7-2C70-4C6E-9ECB-70B8DB3D33AD}"/>
              </a:ext>
            </a:extLst>
          </p:cNvPr>
          <p:cNvGrpSpPr/>
          <p:nvPr/>
        </p:nvGrpSpPr>
        <p:grpSpPr>
          <a:xfrm>
            <a:off x="5435102" y="4351358"/>
            <a:ext cx="3587614" cy="2129276"/>
            <a:chOff x="5414836" y="4350429"/>
            <a:chExt cx="3587614" cy="2129276"/>
          </a:xfrm>
        </p:grpSpPr>
        <p:pic>
          <p:nvPicPr>
            <p:cNvPr id="8" name="Picture 19">
              <a:extLst>
                <a:ext uri="{FF2B5EF4-FFF2-40B4-BE49-F238E27FC236}">
                  <a16:creationId xmlns:a16="http://schemas.microsoft.com/office/drawing/2014/main" id="{A764AFE5-5779-496E-8CEE-A6403A01B2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4836" y="4350429"/>
              <a:ext cx="3587614" cy="2121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Line 12">
              <a:extLst>
                <a:ext uri="{FF2B5EF4-FFF2-40B4-BE49-F238E27FC236}">
                  <a16:creationId xmlns:a16="http://schemas.microsoft.com/office/drawing/2014/main" id="{CEC5DD4B-D553-4158-AE63-3F7FD7E057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691136" y="6022275"/>
              <a:ext cx="3245012" cy="350658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0" name="Line 15">
              <a:extLst>
                <a:ext uri="{FF2B5EF4-FFF2-40B4-BE49-F238E27FC236}">
                  <a16:creationId xmlns:a16="http://schemas.microsoft.com/office/drawing/2014/main" id="{B111842B-A0C6-435C-B9BC-0556A352112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8024288" y="4870891"/>
              <a:ext cx="1218760" cy="660551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1" name="Text Box 16">
              <a:extLst>
                <a:ext uri="{FF2B5EF4-FFF2-40B4-BE49-F238E27FC236}">
                  <a16:creationId xmlns:a16="http://schemas.microsoft.com/office/drawing/2014/main" id="{A1B20E0B-414D-4AF2-950D-8F0E9AAD3C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3696989">
              <a:off x="8221360" y="4933003"/>
              <a:ext cx="1140129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6699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B2B2B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1.0 m</a:t>
              </a:r>
            </a:p>
          </p:txBody>
        </p:sp>
        <p:sp>
          <p:nvSpPr>
            <p:cNvPr id="12" name="Text Box 10">
              <a:extLst>
                <a:ext uri="{FF2B5EF4-FFF2-40B4-BE49-F238E27FC236}">
                  <a16:creationId xmlns:a16="http://schemas.microsoft.com/office/drawing/2014/main" id="{724E6750-BF84-40CB-8C09-7FBAB922FC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217818">
              <a:off x="7039872" y="6141151"/>
              <a:ext cx="928687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6699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2.0 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84288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Oval 76">
            <a:extLst>
              <a:ext uri="{FF2B5EF4-FFF2-40B4-BE49-F238E27FC236}">
                <a16:creationId xmlns:a16="http://schemas.microsoft.com/office/drawing/2014/main" id="{226032F4-6AD8-4524-9FC8-043C46DE2DDE}"/>
              </a:ext>
            </a:extLst>
          </p:cNvPr>
          <p:cNvSpPr/>
          <p:nvPr/>
        </p:nvSpPr>
        <p:spPr bwMode="auto">
          <a:xfrm>
            <a:off x="6952074" y="3995952"/>
            <a:ext cx="228600" cy="2286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59" name="Rectangle 2">
            <a:extLst>
              <a:ext uri="{FF2B5EF4-FFF2-40B4-BE49-F238E27FC236}">
                <a16:creationId xmlns:a16="http://schemas.microsoft.com/office/drawing/2014/main" id="{F8B7DEFF-81A4-4BF8-A213-9E1D65AD5C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83012" y="208971"/>
            <a:ext cx="5244681" cy="1143000"/>
          </a:xfrm>
        </p:spPr>
        <p:txBody>
          <a:bodyPr/>
          <a:lstStyle/>
          <a:p>
            <a:pPr algn="l" eaLnBrk="1" hangingPunct="1"/>
            <a:r>
              <a:rPr lang="en-US" altLang="en-US" sz="3400" dirty="0">
                <a:solidFill>
                  <a:schemeClr val="tx1"/>
                </a:solidFill>
                <a:effectLst/>
              </a:rPr>
              <a:t>PEC Cell and Panel, 2020</a:t>
            </a:r>
            <a:r>
              <a:rPr lang="en-US" altLang="en-US" sz="2000" dirty="0">
                <a:solidFill>
                  <a:schemeClr val="tx1"/>
                </a:solidFill>
                <a:effectLst/>
              </a:rPr>
              <a:t> </a:t>
            </a:r>
            <a:br>
              <a:rPr lang="en-US" altLang="en-US" sz="2000" dirty="0">
                <a:solidFill>
                  <a:schemeClr val="tx1"/>
                </a:solidFill>
                <a:effectLst/>
              </a:rPr>
            </a:br>
            <a:r>
              <a:rPr lang="en-US" altLang="en-US" sz="2800" cap="small" dirty="0">
                <a:solidFill>
                  <a:schemeClr val="tx1"/>
                </a:solidFill>
                <a:effectLst/>
              </a:rPr>
              <a:t>Light-amplified Electrolysis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00E65A-6B23-4DCB-B46E-FD4D1279AC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42764E2-6EE2-4B91-AD4D-1A68B1E8D870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661848C-4C80-421B-B83F-AD3D354BE03D}"/>
              </a:ext>
            </a:extLst>
          </p:cNvPr>
          <p:cNvGrpSpPr/>
          <p:nvPr/>
        </p:nvGrpSpPr>
        <p:grpSpPr>
          <a:xfrm>
            <a:off x="5638821" y="3596187"/>
            <a:ext cx="248617" cy="1479191"/>
            <a:chOff x="2483894" y="3607561"/>
            <a:chExt cx="248617" cy="1479191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7BDEAAE0-260A-4C3C-8461-C054E124EE60}"/>
                </a:ext>
              </a:extLst>
            </p:cNvPr>
            <p:cNvSpPr/>
            <p:nvPr/>
          </p:nvSpPr>
          <p:spPr bwMode="auto">
            <a:xfrm>
              <a:off x="2483894" y="3607561"/>
              <a:ext cx="137160" cy="13716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655FCD34-E66A-4924-9885-2552DF8718C0}"/>
                </a:ext>
              </a:extLst>
            </p:cNvPr>
            <p:cNvSpPr/>
            <p:nvPr/>
          </p:nvSpPr>
          <p:spPr bwMode="auto">
            <a:xfrm>
              <a:off x="2536209" y="3860039"/>
              <a:ext cx="137160" cy="13716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BB89CDFF-BCB9-4DB3-974E-76A5DBEA55D0}"/>
                </a:ext>
              </a:extLst>
            </p:cNvPr>
            <p:cNvSpPr/>
            <p:nvPr/>
          </p:nvSpPr>
          <p:spPr bwMode="auto">
            <a:xfrm>
              <a:off x="2556680" y="4121626"/>
              <a:ext cx="137160" cy="13716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8F90EBC5-BDD7-49FB-AD88-4EAF5FCFB96D}"/>
                </a:ext>
              </a:extLst>
            </p:cNvPr>
            <p:cNvSpPr/>
            <p:nvPr/>
          </p:nvSpPr>
          <p:spPr bwMode="auto">
            <a:xfrm>
              <a:off x="2554405" y="4378660"/>
              <a:ext cx="137160" cy="13716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21A1D484-29D2-4E8F-85F0-6DBAAF1013D6}"/>
                </a:ext>
              </a:extLst>
            </p:cNvPr>
            <p:cNvSpPr/>
            <p:nvPr/>
          </p:nvSpPr>
          <p:spPr bwMode="auto">
            <a:xfrm>
              <a:off x="2588525" y="4949592"/>
              <a:ext cx="137160" cy="13716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89BE25FF-0716-430A-8D30-C7682570CFD9}"/>
                </a:ext>
              </a:extLst>
            </p:cNvPr>
            <p:cNvSpPr/>
            <p:nvPr/>
          </p:nvSpPr>
          <p:spPr bwMode="auto">
            <a:xfrm>
              <a:off x="2595351" y="4678919"/>
              <a:ext cx="137160" cy="13716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  <p:sp>
        <p:nvSpPr>
          <p:cNvPr id="60" name="Oval 59">
            <a:extLst>
              <a:ext uri="{FF2B5EF4-FFF2-40B4-BE49-F238E27FC236}">
                <a16:creationId xmlns:a16="http://schemas.microsoft.com/office/drawing/2014/main" id="{BC2110F6-3DC8-4513-BBC0-7087755FDD67}"/>
              </a:ext>
            </a:extLst>
          </p:cNvPr>
          <p:cNvSpPr/>
          <p:nvPr/>
        </p:nvSpPr>
        <p:spPr bwMode="auto">
          <a:xfrm>
            <a:off x="6100577" y="3598460"/>
            <a:ext cx="137160" cy="13716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770DF637-EB57-4A81-8F30-43372DE938F7}"/>
              </a:ext>
            </a:extLst>
          </p:cNvPr>
          <p:cNvSpPr/>
          <p:nvPr/>
        </p:nvSpPr>
        <p:spPr bwMode="auto">
          <a:xfrm>
            <a:off x="6057355" y="3860036"/>
            <a:ext cx="137160" cy="13716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29B9E93E-3639-472A-96FA-C774908A43F2}"/>
              </a:ext>
            </a:extLst>
          </p:cNvPr>
          <p:cNvSpPr/>
          <p:nvPr/>
        </p:nvSpPr>
        <p:spPr bwMode="auto">
          <a:xfrm>
            <a:off x="6068730" y="4112525"/>
            <a:ext cx="137160" cy="13716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0C2BA035-2316-4694-8126-63F66B3430FE}"/>
              </a:ext>
            </a:extLst>
          </p:cNvPr>
          <p:cNvSpPr/>
          <p:nvPr/>
        </p:nvSpPr>
        <p:spPr bwMode="auto">
          <a:xfrm>
            <a:off x="6057355" y="4405952"/>
            <a:ext cx="137160" cy="13716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FEACA291-1D46-4E95-A76B-B5FFF1657BE4}"/>
              </a:ext>
            </a:extLst>
          </p:cNvPr>
          <p:cNvSpPr/>
          <p:nvPr/>
        </p:nvSpPr>
        <p:spPr bwMode="auto">
          <a:xfrm>
            <a:off x="6064181" y="4940491"/>
            <a:ext cx="137160" cy="13716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BA059E77-FCB3-4434-99BD-6363F24C390B}"/>
              </a:ext>
            </a:extLst>
          </p:cNvPr>
          <p:cNvSpPr/>
          <p:nvPr/>
        </p:nvSpPr>
        <p:spPr bwMode="auto">
          <a:xfrm>
            <a:off x="6080105" y="4683465"/>
            <a:ext cx="137160" cy="13716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1A24B65D-214E-4FA6-8212-BE1248FE769A}"/>
              </a:ext>
            </a:extLst>
          </p:cNvPr>
          <p:cNvSpPr/>
          <p:nvPr/>
        </p:nvSpPr>
        <p:spPr bwMode="auto">
          <a:xfrm>
            <a:off x="5198209" y="3620065"/>
            <a:ext cx="228600" cy="2286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2CE01812-6137-4AB3-85AB-FBB298485D79}"/>
              </a:ext>
            </a:extLst>
          </p:cNvPr>
          <p:cNvSpPr/>
          <p:nvPr/>
        </p:nvSpPr>
        <p:spPr bwMode="auto">
          <a:xfrm>
            <a:off x="2039774" y="3608245"/>
            <a:ext cx="228600" cy="2286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F0D325B0-E6ED-4B8C-B150-329F99D801C9}"/>
              </a:ext>
            </a:extLst>
          </p:cNvPr>
          <p:cNvSpPr/>
          <p:nvPr/>
        </p:nvSpPr>
        <p:spPr bwMode="auto">
          <a:xfrm>
            <a:off x="2011697" y="3968427"/>
            <a:ext cx="228600" cy="2286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0E04C3CA-4221-45FE-B801-A28CC58BED5C}"/>
              </a:ext>
            </a:extLst>
          </p:cNvPr>
          <p:cNvSpPr/>
          <p:nvPr/>
        </p:nvSpPr>
        <p:spPr bwMode="auto">
          <a:xfrm>
            <a:off x="1969979" y="4367286"/>
            <a:ext cx="228600" cy="2286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9B52F71F-6DAC-4428-840F-67FD392B69E6}"/>
              </a:ext>
            </a:extLst>
          </p:cNvPr>
          <p:cNvSpPr/>
          <p:nvPr/>
        </p:nvSpPr>
        <p:spPr bwMode="auto">
          <a:xfrm>
            <a:off x="1956336" y="4800968"/>
            <a:ext cx="228600" cy="2286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C55E47C6-62A7-4218-8C6F-21D70F22A474}"/>
              </a:ext>
            </a:extLst>
          </p:cNvPr>
          <p:cNvSpPr/>
          <p:nvPr/>
        </p:nvSpPr>
        <p:spPr bwMode="auto">
          <a:xfrm>
            <a:off x="5191064" y="4345335"/>
            <a:ext cx="228600" cy="2286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0451BC7D-C443-4170-8F5D-F80FFD843ADA}"/>
              </a:ext>
            </a:extLst>
          </p:cNvPr>
          <p:cNvSpPr/>
          <p:nvPr/>
        </p:nvSpPr>
        <p:spPr bwMode="auto">
          <a:xfrm>
            <a:off x="5148693" y="4800968"/>
            <a:ext cx="228600" cy="2286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94389739-CF12-437E-8C54-1C06EFF93D6A}"/>
              </a:ext>
            </a:extLst>
          </p:cNvPr>
          <p:cNvSpPr/>
          <p:nvPr/>
        </p:nvSpPr>
        <p:spPr bwMode="auto">
          <a:xfrm>
            <a:off x="5186236" y="3995952"/>
            <a:ext cx="228600" cy="2286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03320176-E3E7-4C36-A670-7E7FB455A8D9}"/>
              </a:ext>
            </a:extLst>
          </p:cNvPr>
          <p:cNvSpPr/>
          <p:nvPr/>
        </p:nvSpPr>
        <p:spPr bwMode="auto">
          <a:xfrm>
            <a:off x="6906464" y="3663283"/>
            <a:ext cx="228600" cy="2286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0DB967BB-3791-48E3-A14B-33EAFE8A95DF}"/>
              </a:ext>
            </a:extLst>
          </p:cNvPr>
          <p:cNvSpPr/>
          <p:nvPr/>
        </p:nvSpPr>
        <p:spPr bwMode="auto">
          <a:xfrm>
            <a:off x="6870075" y="4773301"/>
            <a:ext cx="228600" cy="2286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88A0843E-D1D8-44EB-9C32-E392949FD98F}"/>
              </a:ext>
            </a:extLst>
          </p:cNvPr>
          <p:cNvSpPr/>
          <p:nvPr/>
        </p:nvSpPr>
        <p:spPr bwMode="auto">
          <a:xfrm>
            <a:off x="6856419" y="4122758"/>
            <a:ext cx="228600" cy="2286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6AFDA90B-1B8D-4180-A2F5-F2584DCC217D}"/>
              </a:ext>
            </a:extLst>
          </p:cNvPr>
          <p:cNvSpPr/>
          <p:nvPr/>
        </p:nvSpPr>
        <p:spPr bwMode="auto">
          <a:xfrm>
            <a:off x="6879169" y="4441210"/>
            <a:ext cx="228600" cy="2286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7F5A5A6C-C670-48E6-886C-FE012D8204D3}"/>
              </a:ext>
            </a:extLst>
          </p:cNvPr>
          <p:cNvSpPr/>
          <p:nvPr/>
        </p:nvSpPr>
        <p:spPr bwMode="auto">
          <a:xfrm>
            <a:off x="5578092" y="3994388"/>
            <a:ext cx="137160" cy="13716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D23A8965-A1D0-4A96-ADD7-29980ECE9453}"/>
              </a:ext>
            </a:extLst>
          </p:cNvPr>
          <p:cNvSpPr/>
          <p:nvPr/>
        </p:nvSpPr>
        <p:spPr bwMode="auto">
          <a:xfrm>
            <a:off x="5608173" y="4571907"/>
            <a:ext cx="137160" cy="13716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9D4C0246-91F3-42A8-959B-23A8658B87E9}"/>
              </a:ext>
            </a:extLst>
          </p:cNvPr>
          <p:cNvSpPr/>
          <p:nvPr/>
        </p:nvSpPr>
        <p:spPr bwMode="auto">
          <a:xfrm>
            <a:off x="5620204" y="4866678"/>
            <a:ext cx="137160" cy="13716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DEFACBC1-DE9E-4C02-9BBB-A3B4463E86C3}"/>
              </a:ext>
            </a:extLst>
          </p:cNvPr>
          <p:cNvSpPr/>
          <p:nvPr/>
        </p:nvSpPr>
        <p:spPr bwMode="auto">
          <a:xfrm>
            <a:off x="5614185" y="4253072"/>
            <a:ext cx="137160" cy="13716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32BAF182-4163-4DA9-B49F-63CA4861EFA5}"/>
              </a:ext>
            </a:extLst>
          </p:cNvPr>
          <p:cNvSpPr/>
          <p:nvPr/>
        </p:nvSpPr>
        <p:spPr bwMode="auto">
          <a:xfrm>
            <a:off x="5578094" y="3729693"/>
            <a:ext cx="137160" cy="13716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DF28B781-0E93-405F-8523-DC03CFEA79D1}"/>
              </a:ext>
            </a:extLst>
          </p:cNvPr>
          <p:cNvSpPr/>
          <p:nvPr/>
        </p:nvSpPr>
        <p:spPr bwMode="auto">
          <a:xfrm>
            <a:off x="5120616" y="4538277"/>
            <a:ext cx="228600" cy="2286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4F0F3093-04F0-4850-9203-5C467AA47AB6}"/>
              </a:ext>
            </a:extLst>
          </p:cNvPr>
          <p:cNvSpPr/>
          <p:nvPr/>
        </p:nvSpPr>
        <p:spPr bwMode="auto">
          <a:xfrm>
            <a:off x="5138668" y="3822398"/>
            <a:ext cx="228600" cy="2286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0DED2C61-FD97-4688-95D4-79EA3841BAD2}"/>
              </a:ext>
            </a:extLst>
          </p:cNvPr>
          <p:cNvSpPr/>
          <p:nvPr/>
        </p:nvSpPr>
        <p:spPr bwMode="auto">
          <a:xfrm>
            <a:off x="5114605" y="4231466"/>
            <a:ext cx="228600" cy="2286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49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AB8274A4-4303-4090-8809-C361F0ABD5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48044" y="1449806"/>
            <a:ext cx="4379650" cy="4980249"/>
          </a:xfrm>
          <a:prstGeom prst="rect">
            <a:avLst/>
          </a:prstGeom>
        </p:spPr>
      </p:pic>
      <p:sp>
        <p:nvSpPr>
          <p:cNvPr id="79" name="Date Placeholder 3">
            <a:extLst>
              <a:ext uri="{FF2B5EF4-FFF2-40B4-BE49-F238E27FC236}">
                <a16:creationId xmlns:a16="http://schemas.microsoft.com/office/drawing/2014/main" id="{5CC0B5E3-0961-4EAB-9E5C-176CA0FA4BF0}"/>
              </a:ext>
            </a:extLst>
          </p:cNvPr>
          <p:cNvSpPr txBox="1">
            <a:spLocks/>
          </p:cNvSpPr>
          <p:nvPr/>
        </p:nvSpPr>
        <p:spPr bwMode="auto">
          <a:xfrm>
            <a:off x="0" y="6400800"/>
            <a:ext cx="8504238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92075" tIns="46038" rIns="92075" bIns="46038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en-US" sz="100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2020-9-15                                                                 LightFuel Solar-Amplified Electrolysis                                    Copyright 2020 LightFuel Co.</a:t>
            </a:r>
            <a:endParaRPr lang="en-US" sz="1000" dirty="0"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pic>
        <p:nvPicPr>
          <p:cNvPr id="88" name="Screen Recording 6">
            <a:hlinkClick r:id="" action="ppaction://media"/>
            <a:extLst>
              <a:ext uri="{FF2B5EF4-FFF2-40B4-BE49-F238E27FC236}">
                <a16:creationId xmlns:a16="http://schemas.microsoft.com/office/drawing/2014/main" id="{2BB34693-14CE-4B4B-AC00-459380FBB32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>
            <a:lum/>
          </a:blip>
          <a:srcRect l="1155" r="4371"/>
          <a:stretch>
            <a:fillRect/>
          </a:stretch>
        </p:blipFill>
        <p:spPr>
          <a:xfrm>
            <a:off x="121307" y="1451763"/>
            <a:ext cx="4100344" cy="30536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34F367-283F-4FDA-AE4E-40BFEA6F315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45"/>
          <a:stretch/>
        </p:blipFill>
        <p:spPr>
          <a:xfrm>
            <a:off x="709864" y="4514745"/>
            <a:ext cx="2804344" cy="20175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CB688A-CA75-4880-A84C-91C12D0D16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530" y="1454243"/>
            <a:ext cx="1458721" cy="4097954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A8009BE0-DFB8-49AD-8208-2B34020704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71317" y="4631879"/>
            <a:ext cx="1566828" cy="1820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291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69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76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236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49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video>
              <p:cMediaNode vol="83838" mute="1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88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0" name="Rectangle 2">
            <a:extLst>
              <a:ext uri="{FF2B5EF4-FFF2-40B4-BE49-F238E27FC236}">
                <a16:creationId xmlns:a16="http://schemas.microsoft.com/office/drawing/2014/main" id="{6A5E4598-38E2-43D3-8670-C51FF1735D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83012" y="219075"/>
            <a:ext cx="4956175" cy="1143000"/>
          </a:xfrm>
        </p:spPr>
        <p:txBody>
          <a:bodyPr/>
          <a:lstStyle/>
          <a:p>
            <a:pPr algn="l" eaLnBrk="1" hangingPunct="1"/>
            <a:r>
              <a:rPr lang="en-US" altLang="en-US" sz="3400" dirty="0">
                <a:solidFill>
                  <a:schemeClr val="tx1"/>
                </a:solidFill>
                <a:effectLst/>
              </a:rPr>
              <a:t>Electrical Power Storage</a:t>
            </a:r>
            <a:br>
              <a:rPr lang="en-US" altLang="en-US" sz="2000" dirty="0">
                <a:solidFill>
                  <a:schemeClr val="tx1"/>
                </a:solidFill>
                <a:effectLst/>
              </a:rPr>
            </a:br>
            <a:r>
              <a:rPr lang="en-US" altLang="en-US" sz="2800" cap="small" dirty="0">
                <a:solidFill>
                  <a:schemeClr val="tx1"/>
                </a:solidFill>
                <a:effectLst/>
              </a:rPr>
              <a:t>96% Round-Trip Efficiency </a:t>
            </a:r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498254D6-859F-405C-816C-973CFDD4C4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defRPr/>
            </a:pPr>
            <a:fld id="{C7DFC773-8B95-4A90-8255-5A97C169856E}" type="slidenum">
              <a:rPr lang="en-US" altLang="en-US" sz="1000"/>
              <a:pPr eaLnBrk="1" hangingPunct="1">
                <a:defRPr/>
              </a:pPr>
              <a:t>16</a:t>
            </a:fld>
            <a:endParaRPr lang="en-US" altLang="en-US" sz="1000"/>
          </a:p>
        </p:txBody>
      </p:sp>
      <p:sp>
        <p:nvSpPr>
          <p:cNvPr id="36871" name="Text Box 3">
            <a:extLst>
              <a:ext uri="{FF2B5EF4-FFF2-40B4-BE49-F238E27FC236}">
                <a16:creationId xmlns:a16="http://schemas.microsoft.com/office/drawing/2014/main" id="{225D3EBC-FBC1-41BA-B4E8-3F8D4E9256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7675" y="3252788"/>
            <a:ext cx="3109913" cy="201168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00FF00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bg2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br>
              <a:rPr lang="en-US" altLang="en-US" sz="1800" b="1" dirty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en-US" altLang="en-US" sz="1800" b="1" dirty="0">
                <a:solidFill>
                  <a:schemeClr val="tx1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2400" b="1" cap="small" dirty="0">
                <a:solidFill>
                  <a:schemeClr val="bg1"/>
                </a:solidFill>
                <a:latin typeface="Arial" panose="020B0604020202020204" pitchFamily="34" charset="0"/>
              </a:rPr>
              <a:t>LightFuel</a:t>
            </a:r>
            <a:r>
              <a:rPr lang="en-US" altLang="en-US" sz="16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altLang="en-US" sz="2400" b="1" cap="small" dirty="0">
                <a:solidFill>
                  <a:schemeClr val="bg1"/>
                </a:solidFill>
                <a:latin typeface="Arial" panose="020B0604020202020204" pitchFamily="34" charset="0"/>
              </a:rPr>
              <a:t> Array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cap="small" dirty="0">
                <a:solidFill>
                  <a:schemeClr val="bg1"/>
                </a:solidFill>
                <a:latin typeface="Arial" panose="020B0604020202020204" pitchFamily="34" charset="0"/>
              </a:rPr>
              <a:t>1 MW</a:t>
            </a:r>
            <a:r>
              <a:rPr lang="en-US" altLang="en-US" sz="2400" b="1" cap="small" dirty="0">
                <a:solidFill>
                  <a:schemeClr val="bg1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1.6 MW</a:t>
            </a:r>
            <a:br>
              <a:rPr lang="en-US" altLang="en-US" sz="2400" b="1" cap="small" dirty="0">
                <a:solidFill>
                  <a:schemeClr val="bg1"/>
                </a:solidFill>
                <a:latin typeface="Arial" panose="020B0604020202020204" pitchFamily="34" charset="0"/>
                <a:sym typeface="Symbol" panose="05050102010706020507" pitchFamily="18" charset="2"/>
              </a:rPr>
            </a:br>
            <a:r>
              <a:rPr lang="en-US" altLang="en-US" sz="2400" b="1" cap="small" dirty="0">
                <a:solidFill>
                  <a:schemeClr val="bg1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hydrogen </a:t>
            </a:r>
            <a:r>
              <a:rPr lang="en-US" altLang="en-US" sz="2400" b="1" cap="small" dirty="0" err="1">
                <a:solidFill>
                  <a:schemeClr val="bg1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hhv</a:t>
            </a:r>
            <a:r>
              <a:rPr lang="en-US" altLang="en-US" sz="2400" b="1" cap="small" dirty="0">
                <a:solidFill>
                  <a:schemeClr val="bg1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cap="small" dirty="0">
                <a:solidFill>
                  <a:schemeClr val="bg1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on diurnal basis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b="1" cap="small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6872" name="Text Box 4">
            <a:extLst>
              <a:ext uri="{FF2B5EF4-FFF2-40B4-BE49-F238E27FC236}">
                <a16:creationId xmlns:a16="http://schemas.microsoft.com/office/drawing/2014/main" id="{5934D4C0-D699-4392-9D9E-F6CAB68786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9813" y="1863725"/>
            <a:ext cx="1265237" cy="9572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lr>
                <a:srgbClr val="00FF00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bg2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>
                <a:solidFill>
                  <a:schemeClr val="tx1"/>
                </a:solidFill>
                <a:latin typeface="Arial" panose="020B0604020202020204" pitchFamily="34" charset="0"/>
              </a:rPr>
              <a:t>Hydrogen Storage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6873" name="Text Box 5">
            <a:extLst>
              <a:ext uri="{FF2B5EF4-FFF2-40B4-BE49-F238E27FC236}">
                <a16:creationId xmlns:a16="http://schemas.microsoft.com/office/drawing/2014/main" id="{FF1038BD-F1BA-44DC-9C09-89DF3EE3A7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7038" y="1854200"/>
            <a:ext cx="1751012" cy="96043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00FF00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bg2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12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>
                <a:solidFill>
                  <a:schemeClr val="tx1"/>
                </a:solidFill>
                <a:latin typeface="Arial" panose="020B0604020202020204" pitchFamily="34" charset="0"/>
              </a:rPr>
              <a:t>Fuel Cell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>
                <a:solidFill>
                  <a:schemeClr val="tx1"/>
                </a:solidFill>
                <a:latin typeface="Arial" panose="020B0604020202020204" pitchFamily="34" charset="0"/>
              </a:rPr>
              <a:t> 60% eff.</a:t>
            </a:r>
          </a:p>
        </p:txBody>
      </p:sp>
      <p:sp>
        <p:nvSpPr>
          <p:cNvPr id="36874" name="Text Box 6">
            <a:extLst>
              <a:ext uri="{FF2B5EF4-FFF2-40B4-BE49-F238E27FC236}">
                <a16:creationId xmlns:a16="http://schemas.microsoft.com/office/drawing/2014/main" id="{23C45B77-1FB5-4C43-9406-F7A23BB41D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7488" y="1852613"/>
            <a:ext cx="1308100" cy="95885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00FF00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bg2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solidFill>
                  <a:schemeClr val="tx1"/>
                </a:solidFill>
                <a:latin typeface="Arial" panose="020B0604020202020204" pitchFamily="34" charset="0"/>
              </a:rPr>
              <a:t>Power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solidFill>
                  <a:schemeClr val="tx1"/>
                </a:solidFill>
                <a:latin typeface="Arial" panose="020B0604020202020204" pitchFamily="34" charset="0"/>
              </a:rPr>
              <a:t>Interface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solidFill>
                  <a:schemeClr val="tx1"/>
                </a:solidFill>
                <a:latin typeface="Arial" panose="020B0604020202020204" pitchFamily="34" charset="0"/>
              </a:rPr>
              <a:t>Unit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6875" name="Text Box 7">
            <a:extLst>
              <a:ext uri="{FF2B5EF4-FFF2-40B4-BE49-F238E27FC236}">
                <a16:creationId xmlns:a16="http://schemas.microsoft.com/office/drawing/2014/main" id="{7EACE774-DC0B-40A0-93EC-E9510B4D43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4313" y="3290888"/>
            <a:ext cx="1309687" cy="960437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00FF00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bg2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br>
              <a:rPr lang="en-US" altLang="en-US" sz="1800" b="1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en-US" altLang="en-US" sz="1800" b="1">
                <a:solidFill>
                  <a:schemeClr val="tx1"/>
                </a:solidFill>
                <a:latin typeface="Arial" panose="020B0604020202020204" pitchFamily="34" charset="0"/>
              </a:rPr>
              <a:t>SMPS</a:t>
            </a:r>
          </a:p>
        </p:txBody>
      </p:sp>
      <p:sp>
        <p:nvSpPr>
          <p:cNvPr id="36876" name="Text Box 8">
            <a:extLst>
              <a:ext uri="{FF2B5EF4-FFF2-40B4-BE49-F238E27FC236}">
                <a16:creationId xmlns:a16="http://schemas.microsoft.com/office/drawing/2014/main" id="{4E3F3B03-C574-4F20-8F44-1649F52AE8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2588" y="2862263"/>
            <a:ext cx="7366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FF00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bg2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solidFill>
                  <a:schemeClr val="tx1"/>
                </a:solidFill>
                <a:latin typeface="Arial" panose="020B0604020202020204" pitchFamily="34" charset="0"/>
              </a:rPr>
              <a:t>H</a:t>
            </a:r>
            <a:r>
              <a:rPr lang="en-US" altLang="en-US" sz="1800" b="1" baseline="-25000">
                <a:solidFill>
                  <a:schemeClr val="tx1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36877" name="AutoShape 9">
            <a:extLst>
              <a:ext uri="{FF2B5EF4-FFF2-40B4-BE49-F238E27FC236}">
                <a16:creationId xmlns:a16="http://schemas.microsoft.com/office/drawing/2014/main" id="{6AA9F7E7-A844-4DDA-A8A6-2EF06B755E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0188" y="2703513"/>
            <a:ext cx="366712" cy="655637"/>
          </a:xfrm>
          <a:prstGeom prst="upArrow">
            <a:avLst>
              <a:gd name="adj1" fmla="val 50000"/>
              <a:gd name="adj2" fmla="val 44697"/>
            </a:avLst>
          </a:prstGeom>
          <a:solidFill>
            <a:srgbClr val="99CC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vert="eaVert" wrap="none" anchor="ctr"/>
          <a:lstStyle>
            <a:lvl1pPr>
              <a:spcBef>
                <a:spcPct val="20000"/>
              </a:spcBef>
              <a:buClr>
                <a:srgbClr val="00FF00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bg2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36878" name="AutoShape 10">
            <a:extLst>
              <a:ext uri="{FF2B5EF4-FFF2-40B4-BE49-F238E27FC236}">
                <a16:creationId xmlns:a16="http://schemas.microsoft.com/office/drawing/2014/main" id="{BE7A0DDC-D9D2-43C9-8002-5C282D903214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7034212" y="2252663"/>
            <a:ext cx="366713" cy="655638"/>
          </a:xfrm>
          <a:prstGeom prst="upArrow">
            <a:avLst>
              <a:gd name="adj1" fmla="val 50000"/>
              <a:gd name="adj2" fmla="val 44697"/>
            </a:avLst>
          </a:prstGeom>
          <a:solidFill>
            <a:srgbClr val="99CC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vert="eaVert" wrap="none" anchor="ctr"/>
          <a:lstStyle>
            <a:lvl1pPr>
              <a:spcBef>
                <a:spcPct val="20000"/>
              </a:spcBef>
              <a:buClr>
                <a:srgbClr val="00FF00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bg2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36879" name="Text Box 18">
            <a:extLst>
              <a:ext uri="{FF2B5EF4-FFF2-40B4-BE49-F238E27FC236}">
                <a16:creationId xmlns:a16="http://schemas.microsoft.com/office/drawing/2014/main" id="{1AB8297D-478A-48FE-8C04-9371D49AE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549" y="4594225"/>
            <a:ext cx="4645086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FF00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bg2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br>
              <a:rPr lang="en-US" altLang="en-US" sz="2000" b="1" dirty="0">
                <a:solidFill>
                  <a:schemeClr val="tx1"/>
                </a:solidFill>
              </a:rPr>
            </a:br>
            <a:r>
              <a:rPr lang="en-US" altLang="en-US" sz="2400" cap="all" dirty="0">
                <a:solidFill>
                  <a:schemeClr val="tx1"/>
                </a:solidFill>
              </a:rPr>
              <a:t>96% R-T electrical </a:t>
            </a:r>
            <a:br>
              <a:rPr lang="en-US" altLang="en-US" sz="2400" cap="all" dirty="0">
                <a:solidFill>
                  <a:schemeClr val="tx1"/>
                </a:solidFill>
              </a:rPr>
            </a:br>
            <a:r>
              <a:rPr lang="en-US" altLang="en-US" sz="2400" cap="all" dirty="0">
                <a:solidFill>
                  <a:schemeClr val="tx1"/>
                </a:solidFill>
              </a:rPr>
              <a:t>efficiency in sunlight</a:t>
            </a:r>
            <a:br>
              <a:rPr lang="en-US" altLang="en-US" sz="2400" dirty="0">
                <a:solidFill>
                  <a:schemeClr val="tx1"/>
                </a:solidFill>
              </a:rPr>
            </a:br>
            <a:r>
              <a:rPr lang="en-US" altLang="en-US" sz="1200" dirty="0">
                <a:solidFill>
                  <a:schemeClr val="tx1"/>
                </a:solidFill>
              </a:rPr>
              <a:t>             </a:t>
            </a:r>
            <a:br>
              <a:rPr lang="en-US" altLang="en-US" sz="1200" dirty="0">
                <a:solidFill>
                  <a:schemeClr val="tx1"/>
                </a:solidFill>
              </a:rPr>
            </a:br>
            <a:r>
              <a:rPr lang="en-US" altLang="en-US" sz="2400" cap="all" dirty="0">
                <a:solidFill>
                  <a:schemeClr val="tx1"/>
                </a:solidFill>
              </a:rPr>
              <a:t>cost to store</a:t>
            </a:r>
            <a:r>
              <a:rPr lang="en-US" altLang="en-US" sz="2400" cap="all" dirty="0">
                <a:solidFill>
                  <a:schemeClr val="tx1"/>
                </a:solidFill>
                <a:sym typeface="Symbol" panose="05050102010706020507" pitchFamily="18" charset="2"/>
              </a:rPr>
              <a:t></a:t>
            </a:r>
            <a:r>
              <a:rPr lang="en-US" altLang="en-US" sz="2400" cap="all" dirty="0">
                <a:solidFill>
                  <a:schemeClr val="tx1"/>
                </a:solidFill>
              </a:rPr>
              <a:t>$0.08/kWh</a:t>
            </a:r>
          </a:p>
        </p:txBody>
      </p:sp>
      <p:grpSp>
        <p:nvGrpSpPr>
          <p:cNvPr id="36880" name="Group 19">
            <a:extLst>
              <a:ext uri="{FF2B5EF4-FFF2-40B4-BE49-F238E27FC236}">
                <a16:creationId xmlns:a16="http://schemas.microsoft.com/office/drawing/2014/main" id="{8BB0A9CF-AD47-45A7-B0F7-3ED7316CC54C}"/>
              </a:ext>
            </a:extLst>
          </p:cNvPr>
          <p:cNvGrpSpPr>
            <a:grpSpLocks/>
          </p:cNvGrpSpPr>
          <p:nvPr/>
        </p:nvGrpSpPr>
        <p:grpSpPr bwMode="auto">
          <a:xfrm>
            <a:off x="1009650" y="1473200"/>
            <a:ext cx="3178175" cy="1692275"/>
            <a:chOff x="656" y="928"/>
            <a:chExt cx="2002" cy="1066"/>
          </a:xfrm>
        </p:grpSpPr>
        <p:sp>
          <p:nvSpPr>
            <p:cNvPr id="36893" name="AutoShape 20">
              <a:extLst>
                <a:ext uri="{FF2B5EF4-FFF2-40B4-BE49-F238E27FC236}">
                  <a16:creationId xmlns:a16="http://schemas.microsoft.com/office/drawing/2014/main" id="{B8F786D1-E1D5-43C0-BD72-7FD3F438F0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" y="928"/>
              <a:ext cx="1837" cy="1066"/>
            </a:xfrm>
            <a:prstGeom prst="leftArrow">
              <a:avLst>
                <a:gd name="adj1" fmla="val 57037"/>
                <a:gd name="adj2" fmla="val 63984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0FF00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bg2"/>
                  </a:solidFill>
                  <a:latin typeface="Tahoma" panose="020B0604030504040204" pitchFamily="34" charset="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90000"/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36894" name="Text Box 21">
              <a:extLst>
                <a:ext uri="{FF2B5EF4-FFF2-40B4-BE49-F238E27FC236}">
                  <a16:creationId xmlns:a16="http://schemas.microsoft.com/office/drawing/2014/main" id="{DF429A6B-800D-4B57-B0F2-E63724CA27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8" y="1162"/>
              <a:ext cx="1880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rgbClr val="00FF00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bg2"/>
                  </a:solidFill>
                  <a:latin typeface="Tahoma" panose="020B0604030504040204" pitchFamily="34" charset="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90000"/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         	On-demand 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b="1" i="1" dirty="0">
                  <a:solidFill>
                    <a:schemeClr val="tx1"/>
                  </a:solidFill>
                  <a:latin typeface="Arial" panose="020B0604020202020204" pitchFamily="34" charset="0"/>
                </a:rPr>
                <a:t>      0.96 MW OUT</a:t>
              </a:r>
              <a:r>
                <a:rPr lang="en-US" altLang="en-US" sz="18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                                 	time-shifted </a:t>
              </a:r>
              <a:endParaRPr lang="en-US" altLang="en-US" sz="1800" b="1" i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6881" name="Group 22">
            <a:extLst>
              <a:ext uri="{FF2B5EF4-FFF2-40B4-BE49-F238E27FC236}">
                <a16:creationId xmlns:a16="http://schemas.microsoft.com/office/drawing/2014/main" id="{DCAD477D-4AC6-477F-A8AE-7AF5D0629118}"/>
              </a:ext>
            </a:extLst>
          </p:cNvPr>
          <p:cNvGrpSpPr>
            <a:grpSpLocks/>
          </p:cNvGrpSpPr>
          <p:nvPr/>
        </p:nvGrpSpPr>
        <p:grpSpPr bwMode="auto">
          <a:xfrm>
            <a:off x="1203325" y="2944813"/>
            <a:ext cx="2984500" cy="1690687"/>
            <a:chOff x="808" y="1855"/>
            <a:chExt cx="1880" cy="1065"/>
          </a:xfrm>
        </p:grpSpPr>
        <p:sp>
          <p:nvSpPr>
            <p:cNvPr id="36891" name="AutoShape 23">
              <a:extLst>
                <a:ext uri="{FF2B5EF4-FFF2-40B4-BE49-F238E27FC236}">
                  <a16:creationId xmlns:a16="http://schemas.microsoft.com/office/drawing/2014/main" id="{4612996A-8C46-42E6-9C6A-5291F265D0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8" y="1855"/>
              <a:ext cx="1837" cy="106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4421 h 21600"/>
                <a:gd name="T14" fmla="*/ 17014 w 21600"/>
                <a:gd name="T15" fmla="*/ 1717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3828" y="0"/>
                  </a:moveTo>
                  <a:lnTo>
                    <a:pt x="13828" y="4421"/>
                  </a:lnTo>
                  <a:lnTo>
                    <a:pt x="3375" y="4421"/>
                  </a:lnTo>
                  <a:lnTo>
                    <a:pt x="3375" y="17179"/>
                  </a:lnTo>
                  <a:lnTo>
                    <a:pt x="13828" y="17179"/>
                  </a:lnTo>
                  <a:lnTo>
                    <a:pt x="13828" y="21600"/>
                  </a:lnTo>
                  <a:lnTo>
                    <a:pt x="21600" y="10800"/>
                  </a:lnTo>
                  <a:lnTo>
                    <a:pt x="13828" y="0"/>
                  </a:lnTo>
                  <a:close/>
                </a:path>
                <a:path w="21600" h="21600">
                  <a:moveTo>
                    <a:pt x="1350" y="4421"/>
                  </a:moveTo>
                  <a:lnTo>
                    <a:pt x="1350" y="17179"/>
                  </a:lnTo>
                  <a:lnTo>
                    <a:pt x="2700" y="17179"/>
                  </a:lnTo>
                  <a:lnTo>
                    <a:pt x="2700" y="4421"/>
                  </a:lnTo>
                  <a:lnTo>
                    <a:pt x="1350" y="4421"/>
                  </a:lnTo>
                  <a:close/>
                </a:path>
                <a:path w="21600" h="21600">
                  <a:moveTo>
                    <a:pt x="0" y="4421"/>
                  </a:moveTo>
                  <a:lnTo>
                    <a:pt x="0" y="17179"/>
                  </a:lnTo>
                  <a:lnTo>
                    <a:pt x="675" y="17179"/>
                  </a:lnTo>
                  <a:lnTo>
                    <a:pt x="675" y="4421"/>
                  </a:lnTo>
                  <a:lnTo>
                    <a:pt x="0" y="4421"/>
                  </a:lnTo>
                  <a:close/>
                </a:path>
              </a:pathLst>
            </a:custGeom>
            <a:solidFill>
              <a:srgbClr val="99FF99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92" name="Text Box 24">
              <a:extLst>
                <a:ext uri="{FF2B5EF4-FFF2-40B4-BE49-F238E27FC236}">
                  <a16:creationId xmlns:a16="http://schemas.microsoft.com/office/drawing/2014/main" id="{76724B42-B995-469E-BBB7-60852586D9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7" y="2103"/>
              <a:ext cx="1761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rgbClr val="00FF00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bg2"/>
                  </a:solidFill>
                  <a:latin typeface="Tahoma" panose="020B0604030504040204" pitchFamily="34" charset="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90000"/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Excess Solar,  </a:t>
              </a:r>
              <a:endParaRPr lang="en-US" altLang="en-US" sz="1800" b="1" i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b="1" i="1" dirty="0">
                  <a:solidFill>
                    <a:schemeClr val="tx1"/>
                  </a:solidFill>
                  <a:latin typeface="Arial" panose="020B0604020202020204" pitchFamily="34" charset="0"/>
                </a:rPr>
                <a:t>     1.0 MW IN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Wind, Off-peak grid</a:t>
              </a:r>
            </a:p>
          </p:txBody>
        </p:sp>
      </p:grpSp>
      <p:sp>
        <p:nvSpPr>
          <p:cNvPr id="36882" name="Rectangle 25">
            <a:extLst>
              <a:ext uri="{FF2B5EF4-FFF2-40B4-BE49-F238E27FC236}">
                <a16:creationId xmlns:a16="http://schemas.microsoft.com/office/drawing/2014/main" id="{CC8DE0EB-4AC0-4AB7-BA53-213E98F8A0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0363" y="1771650"/>
            <a:ext cx="3292475" cy="3566160"/>
          </a:xfrm>
          <a:prstGeom prst="rect">
            <a:avLst/>
          </a:prstGeom>
          <a:noFill/>
          <a:ln w="12700">
            <a:solidFill>
              <a:schemeClr val="tx1"/>
            </a:solidFill>
            <a:prstDash val="lgDash"/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FF00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bg2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36883" name="AutoShape 26">
            <a:extLst>
              <a:ext uri="{FF2B5EF4-FFF2-40B4-BE49-F238E27FC236}">
                <a16:creationId xmlns:a16="http://schemas.microsoft.com/office/drawing/2014/main" id="{609CCF7F-3136-47CE-A09C-7E24C1CDADD3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6202363" y="2700338"/>
            <a:ext cx="366712" cy="655637"/>
          </a:xfrm>
          <a:prstGeom prst="upArrow">
            <a:avLst>
              <a:gd name="adj1" fmla="val 50000"/>
              <a:gd name="adj2" fmla="val 44697"/>
            </a:avLst>
          </a:prstGeom>
          <a:solidFill>
            <a:srgbClr val="669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vert="eaVert" wrap="none" anchor="ctr"/>
          <a:lstStyle>
            <a:lvl1pPr>
              <a:spcBef>
                <a:spcPct val="20000"/>
              </a:spcBef>
              <a:buClr>
                <a:srgbClr val="00FF00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bg2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36884" name="Text Box 27">
            <a:extLst>
              <a:ext uri="{FF2B5EF4-FFF2-40B4-BE49-F238E27FC236}">
                <a16:creationId xmlns:a16="http://schemas.microsoft.com/office/drawing/2014/main" id="{C30C74C5-1752-448B-82DA-99A9C06B05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9213" y="2825750"/>
            <a:ext cx="7366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FF00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bg2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solidFill>
                  <a:schemeClr val="tx1"/>
                </a:solidFill>
                <a:latin typeface="Arial" panose="020B0604020202020204" pitchFamily="34" charset="0"/>
              </a:rPr>
              <a:t>H</a:t>
            </a:r>
            <a:r>
              <a:rPr lang="en-US" altLang="en-US" sz="1800" b="1" baseline="-25000">
                <a:solidFill>
                  <a:schemeClr val="tx1"/>
                </a:solidFill>
                <a:latin typeface="Arial" panose="020B0604020202020204" pitchFamily="34" charset="0"/>
              </a:rPr>
              <a:t>2</a:t>
            </a:r>
            <a:r>
              <a:rPr lang="en-US" altLang="en-US" sz="1800" b="1">
                <a:solidFill>
                  <a:schemeClr val="tx1"/>
                </a:solidFill>
                <a:latin typeface="Arial" panose="020B0604020202020204" pitchFamily="34" charset="0"/>
              </a:rPr>
              <a:t>O</a:t>
            </a:r>
          </a:p>
        </p:txBody>
      </p:sp>
      <p:grpSp>
        <p:nvGrpSpPr>
          <p:cNvPr id="36885" name="Group 11">
            <a:extLst>
              <a:ext uri="{FF2B5EF4-FFF2-40B4-BE49-F238E27FC236}">
                <a16:creationId xmlns:a16="http://schemas.microsoft.com/office/drawing/2014/main" id="{D5F7A57A-A02C-4F99-9A50-AB66B766D8D7}"/>
              </a:ext>
            </a:extLst>
          </p:cNvPr>
          <p:cNvGrpSpPr>
            <a:grpSpLocks/>
          </p:cNvGrpSpPr>
          <p:nvPr/>
        </p:nvGrpSpPr>
        <p:grpSpPr bwMode="auto">
          <a:xfrm>
            <a:off x="3508375" y="4113213"/>
            <a:ext cx="2438400" cy="2284412"/>
            <a:chOff x="2400" y="2591"/>
            <a:chExt cx="1536" cy="1439"/>
          </a:xfrm>
        </p:grpSpPr>
        <p:sp>
          <p:nvSpPr>
            <p:cNvPr id="36888" name="AutoShape 12">
              <a:extLst>
                <a:ext uri="{FF2B5EF4-FFF2-40B4-BE49-F238E27FC236}">
                  <a16:creationId xmlns:a16="http://schemas.microsoft.com/office/drawing/2014/main" id="{20EBD3EE-3FE2-4D79-863F-4E96A5F7BE0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72839">
              <a:off x="2759" y="2894"/>
              <a:ext cx="1118" cy="1153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rgbClr val="00FF00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bg2"/>
                  </a:solidFill>
                  <a:latin typeface="Tahoma" panose="020B0604030504040204" pitchFamily="34" charset="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90000"/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36889" name="AutoShape 13">
              <a:extLst>
                <a:ext uri="{FF2B5EF4-FFF2-40B4-BE49-F238E27FC236}">
                  <a16:creationId xmlns:a16="http://schemas.microsoft.com/office/drawing/2014/main" id="{5662D654-4606-4294-9256-43E46BE502B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274168">
              <a:off x="3689" y="2591"/>
              <a:ext cx="247" cy="459"/>
            </a:xfrm>
            <a:prstGeom prst="upArrow">
              <a:avLst>
                <a:gd name="adj1" fmla="val 50000"/>
                <a:gd name="adj2" fmla="val 46457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vert="eaVert" wrap="none" anchor="ctr"/>
            <a:lstStyle>
              <a:lvl1pPr>
                <a:spcBef>
                  <a:spcPct val="20000"/>
                </a:spcBef>
                <a:buClr>
                  <a:srgbClr val="00FF00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bg2"/>
                  </a:solidFill>
                  <a:latin typeface="Tahoma" panose="020B0604030504040204" pitchFamily="34" charset="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90000"/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36890" name="AutoShape 14">
              <a:extLst>
                <a:ext uri="{FF2B5EF4-FFF2-40B4-BE49-F238E27FC236}">
                  <a16:creationId xmlns:a16="http://schemas.microsoft.com/office/drawing/2014/main" id="{6668C725-8512-4D8A-A127-96B3AC83115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931580">
              <a:off x="2534" y="2679"/>
              <a:ext cx="231" cy="499"/>
            </a:xfrm>
            <a:prstGeom prst="upArrow">
              <a:avLst>
                <a:gd name="adj1" fmla="val 50000"/>
                <a:gd name="adj2" fmla="val 54004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vert="eaVert" wrap="none" anchor="ctr"/>
            <a:lstStyle>
              <a:lvl1pPr>
                <a:spcBef>
                  <a:spcPct val="20000"/>
                </a:spcBef>
                <a:buClr>
                  <a:srgbClr val="00FF00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bg2"/>
                  </a:solidFill>
                  <a:latin typeface="Tahoma" panose="020B0604030504040204" pitchFamily="34" charset="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90000"/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</p:grpSp>
      <p:sp>
        <p:nvSpPr>
          <p:cNvPr id="36886" name="AutoShape 17">
            <a:extLst>
              <a:ext uri="{FF2B5EF4-FFF2-40B4-BE49-F238E27FC236}">
                <a16:creationId xmlns:a16="http://schemas.microsoft.com/office/drawing/2014/main" id="{CCA99241-58CD-4E0C-A40C-66DC5DA69A8D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351602" y="3452813"/>
            <a:ext cx="366713" cy="655638"/>
          </a:xfrm>
          <a:prstGeom prst="upArrow">
            <a:avLst>
              <a:gd name="adj1" fmla="val 50000"/>
              <a:gd name="adj2" fmla="val 44697"/>
            </a:avLst>
          </a:prstGeom>
          <a:solidFill>
            <a:srgbClr val="99FF99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vert="eaVert" wrap="none" anchor="ctr"/>
          <a:lstStyle>
            <a:lvl1pPr>
              <a:spcBef>
                <a:spcPct val="20000"/>
              </a:spcBef>
              <a:buClr>
                <a:srgbClr val="00FF00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bg2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36887" name="AutoShape 16">
            <a:extLst>
              <a:ext uri="{FF2B5EF4-FFF2-40B4-BE49-F238E27FC236}">
                <a16:creationId xmlns:a16="http://schemas.microsoft.com/office/drawing/2014/main" id="{FA7A7743-D345-4225-842A-27D5C000CEE6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223669" y="2315369"/>
            <a:ext cx="366713" cy="549275"/>
          </a:xfrm>
          <a:prstGeom prst="upArrow">
            <a:avLst>
              <a:gd name="adj1" fmla="val 50000"/>
              <a:gd name="adj2" fmla="val 37446"/>
            </a:avLst>
          </a:prstGeom>
          <a:solidFill>
            <a:srgbClr val="00FF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vert="eaVert" wrap="none" anchor="ctr"/>
          <a:lstStyle>
            <a:lvl1pPr>
              <a:spcBef>
                <a:spcPct val="20000"/>
              </a:spcBef>
              <a:buClr>
                <a:srgbClr val="00FF00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bg2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D9D1BBE3-BBEF-4BBB-90E4-3DF6333596EC}"/>
              </a:ext>
            </a:extLst>
          </p:cNvPr>
          <p:cNvSpPr txBox="1">
            <a:spLocks/>
          </p:cNvSpPr>
          <p:nvPr/>
        </p:nvSpPr>
        <p:spPr bwMode="auto">
          <a:xfrm>
            <a:off x="209550" y="6400800"/>
            <a:ext cx="850464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92075" tIns="46038" rIns="92075" bIns="46038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en-US" sz="100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2020-2-02                                                                 LightFuel Solar-Amplified Electrolysis                                    Copyright 2020 LightFuel Co.</a:t>
            </a:r>
            <a:endParaRPr lang="en-US" sz="1000" dirty="0"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060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>
            <a:extLst>
              <a:ext uri="{FF2B5EF4-FFF2-40B4-BE49-F238E27FC236}">
                <a16:creationId xmlns:a16="http://schemas.microsoft.com/office/drawing/2014/main" id="{93CE41BC-BA91-4FA7-9BC9-B76F2EDEAB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22192" y="192024"/>
            <a:ext cx="5103690" cy="1143000"/>
          </a:xfrm>
        </p:spPr>
        <p:txBody>
          <a:bodyPr/>
          <a:lstStyle/>
          <a:p>
            <a:pPr algn="l" eaLnBrk="1" hangingPunct="1"/>
            <a:r>
              <a:rPr lang="en-US" altLang="en-US" sz="3400" dirty="0">
                <a:solidFill>
                  <a:schemeClr val="tx1"/>
                </a:solidFill>
                <a:effectLst/>
              </a:rPr>
              <a:t>Addressable Markets</a:t>
            </a:r>
            <a:br>
              <a:rPr lang="en-US" altLang="en-US" sz="2000" dirty="0">
                <a:solidFill>
                  <a:schemeClr val="tx1"/>
                </a:solidFill>
                <a:effectLst/>
              </a:rPr>
            </a:br>
            <a:r>
              <a:rPr lang="en-US" altLang="en-US" sz="2800" cap="small" dirty="0">
                <a:solidFill>
                  <a:schemeClr val="tx1"/>
                </a:solidFill>
                <a:effectLst/>
              </a:rPr>
              <a:t>New-to-Disruptive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0AAD9D-259D-40FE-91E1-50A1EE0FA9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66B4620-35F0-48A1-BAE3-F07F0B9B1549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34AE8CC6-51AD-4770-98B3-0DC88D1E9257}"/>
              </a:ext>
            </a:extLst>
          </p:cNvPr>
          <p:cNvSpPr txBox="1">
            <a:spLocks/>
          </p:cNvSpPr>
          <p:nvPr/>
        </p:nvSpPr>
        <p:spPr bwMode="auto">
          <a:xfrm>
            <a:off x="209550" y="6400800"/>
            <a:ext cx="850464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92075" tIns="46038" rIns="92075" bIns="46038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en-US" sz="100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2020-2-02                                                                 LightFuel Solar-Amplified Electrolysis                                    Copyright 2020 LightFuel Co.</a:t>
            </a:r>
            <a:endParaRPr lang="en-US" sz="1000" dirty="0"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B0B87E5D-3C90-488F-A6DD-531F30ECAE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1287225"/>
              </p:ext>
            </p:extLst>
          </p:nvPr>
        </p:nvGraphicFramePr>
        <p:xfrm>
          <a:off x="138363" y="1335024"/>
          <a:ext cx="8787519" cy="52445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57972">
                  <a:extLst>
                    <a:ext uri="{9D8B030D-6E8A-4147-A177-3AD203B41FA5}">
                      <a16:colId xmlns:a16="http://schemas.microsoft.com/office/drawing/2014/main" val="423256135"/>
                    </a:ext>
                  </a:extLst>
                </a:gridCol>
                <a:gridCol w="2346549">
                  <a:extLst>
                    <a:ext uri="{9D8B030D-6E8A-4147-A177-3AD203B41FA5}">
                      <a16:colId xmlns:a16="http://schemas.microsoft.com/office/drawing/2014/main" val="1181782996"/>
                    </a:ext>
                  </a:extLst>
                </a:gridCol>
                <a:gridCol w="2386117">
                  <a:extLst>
                    <a:ext uri="{9D8B030D-6E8A-4147-A177-3AD203B41FA5}">
                      <a16:colId xmlns:a16="http://schemas.microsoft.com/office/drawing/2014/main" val="3323155353"/>
                    </a:ext>
                  </a:extLst>
                </a:gridCol>
                <a:gridCol w="2196881">
                  <a:extLst>
                    <a:ext uri="{9D8B030D-6E8A-4147-A177-3AD203B41FA5}">
                      <a16:colId xmlns:a16="http://schemas.microsoft.com/office/drawing/2014/main" val="2584039743"/>
                    </a:ext>
                  </a:extLst>
                </a:gridCol>
              </a:tblGrid>
              <a:tr h="25357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Application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3" marR="5929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Market / Business Unit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3" marR="5929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LightFuel Advantages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3" marR="5929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Competitive Strength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3" marR="59293" marT="0" marB="0"/>
                </a:tc>
                <a:extLst>
                  <a:ext uri="{0D108BD9-81ED-4DB2-BD59-A6C34878D82A}">
                    <a16:rowId xmlns:a16="http://schemas.microsoft.com/office/drawing/2014/main" val="1922186836"/>
                  </a:ext>
                </a:extLst>
              </a:tr>
              <a:tr h="6312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Ultra-distributed H2, planned residential development (PRD) shared H2 filling station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3" marR="5929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Mobility  / New Business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(personal transportation)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3" marR="5929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Safe, quiet, 6 panels (9 m2) produce 1 kg/day for 70 </a:t>
                      </a:r>
                      <a:r>
                        <a:rPr lang="en-US" sz="1100" dirty="0" err="1">
                          <a:effectLst/>
                        </a:rPr>
                        <a:t>mpgge</a:t>
                      </a:r>
                      <a:r>
                        <a:rPr lang="en-US" sz="1100" dirty="0">
                          <a:effectLst/>
                        </a:rPr>
                        <a:t>, shared cost of compressor/dispenser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3" marR="5929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Disruptive, new market; neither SMR or conventional </a:t>
                      </a:r>
                      <a:r>
                        <a:rPr lang="en-US" sz="1100" dirty="0" err="1">
                          <a:effectLst/>
                        </a:rPr>
                        <a:t>electrolyzers</a:t>
                      </a:r>
                      <a:r>
                        <a:rPr lang="en-US" sz="1100" dirty="0">
                          <a:effectLst/>
                        </a:rPr>
                        <a:t> can compete on either price or carbon footprint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3" marR="59293" marT="0" marB="0"/>
                </a:tc>
                <a:extLst>
                  <a:ext uri="{0D108BD9-81ED-4DB2-BD59-A6C34878D82A}">
                    <a16:rowId xmlns:a16="http://schemas.microsoft.com/office/drawing/2014/main" val="4003185758"/>
                  </a:ext>
                </a:extLst>
              </a:tr>
              <a:tr h="57588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</a:rPr>
                        <a:t>Interstate</a:t>
                      </a:r>
                      <a:r>
                        <a:rPr lang="en-US" sz="1100" dirty="0">
                          <a:effectLst/>
                        </a:rPr>
                        <a:t> highway filling stations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3" marR="5929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Mobility / New Business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(trucking and personal transportation)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3" marR="5929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Panels connect to scale, use </a:t>
                      </a:r>
                      <a:r>
                        <a:rPr lang="en-US" sz="1100" dirty="0" err="1">
                          <a:effectLst/>
                        </a:rPr>
                        <a:t>RoW</a:t>
                      </a:r>
                      <a:r>
                        <a:rPr lang="en-US" sz="1100" dirty="0">
                          <a:effectLst/>
                        </a:rPr>
                        <a:t> land to and after station, lowest-cost H2/kg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3" marR="5929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Very high: Beats PV to </a:t>
                      </a:r>
                      <a:r>
                        <a:rPr lang="en-US" sz="1100" dirty="0" err="1">
                          <a:effectLst/>
                        </a:rPr>
                        <a:t>electrolyzers</a:t>
                      </a:r>
                      <a:r>
                        <a:rPr lang="en-US" sz="1100" dirty="0">
                          <a:effectLst/>
                        </a:rPr>
                        <a:t> on both cost and on carbon footprint, land use is taken off table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3" marR="59293" marT="0" marB="0"/>
                </a:tc>
                <a:extLst>
                  <a:ext uri="{0D108BD9-81ED-4DB2-BD59-A6C34878D82A}">
                    <a16:rowId xmlns:a16="http://schemas.microsoft.com/office/drawing/2014/main" val="3825596858"/>
                  </a:ext>
                </a:extLst>
              </a:tr>
              <a:tr h="55243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Employer H2 station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3" marR="5929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Mobility / New Business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(employee benefit)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3" marR="5929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Panels mount on roof, low cost green H2 fuel, 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3" marR="5929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New market, lower cost and greener H2 than conventional </a:t>
                      </a:r>
                      <a:r>
                        <a:rPr lang="en-US" sz="1100" dirty="0" err="1">
                          <a:effectLst/>
                        </a:rPr>
                        <a:t>electrolyzers</a:t>
                      </a:r>
                      <a:r>
                        <a:rPr lang="en-US" sz="1100" dirty="0">
                          <a:effectLst/>
                        </a:rPr>
                        <a:t>, small scale SMR can’t compete 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3" marR="59293" marT="0" marB="0"/>
                </a:tc>
                <a:extLst>
                  <a:ext uri="{0D108BD9-81ED-4DB2-BD59-A6C34878D82A}">
                    <a16:rowId xmlns:a16="http://schemas.microsoft.com/office/drawing/2014/main" val="68386606"/>
                  </a:ext>
                </a:extLst>
              </a:tr>
              <a:tr h="60387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Warehouse/Factory and Airports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3" marR="5929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Mobility / New Business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(Material handling: forklifts, </a:t>
                      </a:r>
                      <a:br>
                        <a:rPr lang="en-US" sz="1100" dirty="0">
                          <a:effectLst/>
                        </a:rPr>
                      </a:br>
                      <a:r>
                        <a:rPr lang="en-US" sz="1100" dirty="0">
                          <a:effectLst/>
                        </a:rPr>
                        <a:t>airport tarmac vehicles)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3" marR="5929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Panels mount on roof (acres available), onsite H2 for material handling and more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3" marR="5929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Wins competition by </a:t>
                      </a:r>
                      <a:r>
                        <a:rPr lang="en-US" sz="1100" dirty="0" err="1">
                          <a:effectLst/>
                        </a:rPr>
                        <a:t>CapEx</a:t>
                      </a:r>
                      <a:r>
                        <a:rPr lang="en-US" sz="1100" dirty="0">
                          <a:effectLst/>
                        </a:rPr>
                        <a:t> and </a:t>
                      </a:r>
                      <a:r>
                        <a:rPr lang="en-US" sz="1100" dirty="0" err="1">
                          <a:effectLst/>
                        </a:rPr>
                        <a:t>OpEx</a:t>
                      </a:r>
                      <a:r>
                        <a:rPr lang="en-US" sz="1100" dirty="0">
                          <a:effectLst/>
                        </a:rPr>
                        <a:t> cost with </a:t>
                      </a:r>
                      <a:r>
                        <a:rPr lang="en-US" sz="1100" dirty="0" err="1">
                          <a:effectLst/>
                        </a:rPr>
                        <a:t>electrolyzers</a:t>
                      </a:r>
                      <a:r>
                        <a:rPr lang="en-US" sz="1100" dirty="0">
                          <a:effectLst/>
                        </a:rPr>
                        <a:t>; SMR can’t compete at this scale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3" marR="59293" marT="0" marB="0"/>
                </a:tc>
                <a:extLst>
                  <a:ext uri="{0D108BD9-81ED-4DB2-BD59-A6C34878D82A}">
                    <a16:rowId xmlns:a16="http://schemas.microsoft.com/office/drawing/2014/main" val="3063251823"/>
                  </a:ext>
                </a:extLst>
              </a:tr>
              <a:tr h="69902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Industrial scale onsite H2 feedstock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3" marR="5929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Industrial H2 / Internal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(chemical production, semiconductor manufacture, </a:t>
                      </a:r>
                      <a:br>
                        <a:rPr lang="en-US" sz="1100" dirty="0">
                          <a:effectLst/>
                        </a:rPr>
                      </a:br>
                      <a:r>
                        <a:rPr lang="en-US" sz="1100" dirty="0">
                          <a:effectLst/>
                        </a:rPr>
                        <a:t>glass and steel manufacture)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3" marR="5929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Produces hydrogen in sun-rich parts of the world that do not have natural gas feedstock for Steam Methane Reformation (SMR)  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3" marR="5929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Disruptive: Enables sun-rich parts of the globe without natural gas feedstock for SMR to produce hydrogen for industrial processes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3" marR="59293" marT="0" marB="0"/>
                </a:tc>
                <a:extLst>
                  <a:ext uri="{0D108BD9-81ED-4DB2-BD59-A6C34878D82A}">
                    <a16:rowId xmlns:a16="http://schemas.microsoft.com/office/drawing/2014/main" val="46369914"/>
                  </a:ext>
                </a:extLst>
              </a:tr>
              <a:tr h="73260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Power to Gas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3" marR="5929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Industrial H2 / Internal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3" marR="5929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LF panels co-located with PV in Africa, H2 piped to EU in existing network; also Australia, Texas, AZ, NM; highest conversion efficiency of sunlight to hydrogen   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3" marR="5929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Disruptive: Sun-rich areas without natural gas deposits can monetize their sunlight resource as hydrogen, for pipe delivery to industrialized countries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3" marR="59293" marT="0" marB="0"/>
                </a:tc>
                <a:extLst>
                  <a:ext uri="{0D108BD9-81ED-4DB2-BD59-A6C34878D82A}">
                    <a16:rowId xmlns:a16="http://schemas.microsoft.com/office/drawing/2014/main" val="3677698844"/>
                  </a:ext>
                </a:extLst>
              </a:tr>
              <a:tr h="8053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Grid-scale Storage of renewable power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Micro-grids, Off-grid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3" marR="5929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Grid power / Internal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Grid power / New Business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3" marR="5929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LF panels co-locate with established and new PV, adding value by time-shifting PV supply into peak-demand hours; &gt;84% R-T efficiency, cost to store $0.02/kWh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3" marR="5929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Disruptive: even beats batteries for R-T efficiency in both short and long-term storage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3" marR="59293" marT="0" marB="0"/>
                </a:tc>
                <a:extLst>
                  <a:ext uri="{0D108BD9-81ED-4DB2-BD59-A6C34878D82A}">
                    <a16:rowId xmlns:a16="http://schemas.microsoft.com/office/drawing/2014/main" val="18679802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3950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Rectangle 2">
            <a:extLst>
              <a:ext uri="{FF2B5EF4-FFF2-40B4-BE49-F238E27FC236}">
                <a16:creationId xmlns:a16="http://schemas.microsoft.com/office/drawing/2014/main" id="{D97160D7-01B7-4AC8-89C1-9DDCCF7108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22192" y="188763"/>
            <a:ext cx="4340496" cy="1168400"/>
          </a:xfrm>
        </p:spPr>
        <p:txBody>
          <a:bodyPr/>
          <a:lstStyle/>
          <a:p>
            <a:pPr algn="l" eaLnBrk="1" hangingPunct="1"/>
            <a:r>
              <a:rPr lang="en-US" altLang="en-US" sz="3400" dirty="0">
                <a:solidFill>
                  <a:schemeClr val="tx1"/>
                </a:solidFill>
                <a:effectLst/>
              </a:rPr>
              <a:t>LightFuel</a:t>
            </a:r>
            <a:r>
              <a:rPr lang="en-US" altLang="en-US" sz="1600" dirty="0">
                <a:solidFill>
                  <a:schemeClr val="tx1"/>
                </a:solidFill>
                <a:effectLst/>
                <a:cs typeface="Tahoma" panose="020B0604030504040204" pitchFamily="34" charset="0"/>
              </a:rPr>
              <a:t>®</a:t>
            </a:r>
            <a:r>
              <a:rPr lang="en-US" altLang="en-US" sz="3400" dirty="0">
                <a:solidFill>
                  <a:schemeClr val="tx1"/>
                </a:solidFill>
                <a:effectLst/>
              </a:rPr>
              <a:t> Hydrogen</a:t>
            </a:r>
            <a:br>
              <a:rPr lang="en-US" altLang="en-US" sz="3400" dirty="0">
                <a:solidFill>
                  <a:schemeClr val="tx1"/>
                </a:solidFill>
                <a:effectLst/>
              </a:rPr>
            </a:br>
            <a:r>
              <a:rPr lang="en-US" altLang="en-US" sz="2800" cap="small" dirty="0">
                <a:solidFill>
                  <a:schemeClr val="tx1"/>
                </a:solidFill>
                <a:effectLst/>
              </a:rPr>
              <a:t>Sunlight to Hydrogen   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1E3E4D1-577F-44CA-A58B-196C773D95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defRPr/>
            </a:pPr>
            <a:fld id="{F24A7B31-B9FE-4B18-B7E5-59E16F143B8D}" type="slidenum">
              <a:rPr lang="en-US" altLang="en-US" sz="1000"/>
              <a:pPr eaLnBrk="1" hangingPunct="1">
                <a:defRPr/>
              </a:pPr>
              <a:t>18</a:t>
            </a:fld>
            <a:endParaRPr lang="en-US" altLang="en-US" sz="1000" dirty="0"/>
          </a:p>
        </p:txBody>
      </p:sp>
      <p:pic>
        <p:nvPicPr>
          <p:cNvPr id="7174" name="Picture 18" descr="C:\Users\John\Seafern Engie.png">
            <a:extLst>
              <a:ext uri="{FF2B5EF4-FFF2-40B4-BE49-F238E27FC236}">
                <a16:creationId xmlns:a16="http://schemas.microsoft.com/office/drawing/2014/main" id="{1BD9B6FA-D74A-4122-9996-B848C7AE8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2087563"/>
            <a:ext cx="5124450" cy="379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7" name="Text Box 25">
            <a:extLst>
              <a:ext uri="{FF2B5EF4-FFF2-40B4-BE49-F238E27FC236}">
                <a16:creationId xmlns:a16="http://schemas.microsoft.com/office/drawing/2014/main" id="{E7D048D2-1959-43B4-8E84-3DA0364667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505" y="5994690"/>
            <a:ext cx="87510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FF00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bg2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i="1" dirty="0">
                <a:solidFill>
                  <a:schemeClr val="tx1"/>
                </a:solidFill>
              </a:rPr>
              <a:t> </a:t>
            </a:r>
            <a:r>
              <a:rPr lang="en-US" altLang="en-US" sz="2400" i="1" cap="small" dirty="0">
                <a:solidFill>
                  <a:schemeClr val="tx1"/>
                </a:solidFill>
              </a:rPr>
              <a:t>Hydrogen from Sunlight for Storage, Mobility, and More….</a:t>
            </a:r>
          </a:p>
        </p:txBody>
      </p:sp>
      <p:sp>
        <p:nvSpPr>
          <p:cNvPr id="7182" name="Rectangle 5">
            <a:extLst>
              <a:ext uri="{FF2B5EF4-FFF2-40B4-BE49-F238E27FC236}">
                <a16:creationId xmlns:a16="http://schemas.microsoft.com/office/drawing/2014/main" id="{E21A8CC1-E2EE-4087-8C9A-1036D8C094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4788" y="1522413"/>
            <a:ext cx="1590675" cy="612775"/>
          </a:xfrm>
          <a:prstGeom prst="rect">
            <a:avLst/>
          </a:prstGeom>
          <a:solidFill>
            <a:srgbClr val="DDDDDD"/>
          </a:solidFill>
          <a:ln w="9525">
            <a:miter lim="800000"/>
            <a:headEnd/>
            <a:tailEnd/>
          </a:ln>
          <a:scene3d>
            <a:camera prst="legacyPerspectiveBottomLeft"/>
            <a:lightRig rig="legacyFlat3" dir="t"/>
          </a:scene3d>
          <a:sp3d extrusionH="608000" prstMaterial="legacyMatte">
            <a:bevelT w="13500" h="13500" prst="angle"/>
            <a:bevelB w="13500" h="13500" prst="angle"/>
            <a:extrusionClr>
              <a:srgbClr val="DDDDDD"/>
            </a:extrusionClr>
            <a:contourClr>
              <a:srgbClr val="DDDDDD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lr>
                <a:srgbClr val="00FF00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bg2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7183" name="Oval 7">
            <a:extLst>
              <a:ext uri="{FF2B5EF4-FFF2-40B4-BE49-F238E27FC236}">
                <a16:creationId xmlns:a16="http://schemas.microsoft.com/office/drawing/2014/main" id="{07A355D8-4457-436C-9BB4-E09BC11B9C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5338" y="5073651"/>
            <a:ext cx="404813" cy="160338"/>
          </a:xfrm>
          <a:prstGeom prst="ellipse">
            <a:avLst/>
          </a:prstGeom>
          <a:solidFill>
            <a:srgbClr val="DDDDDD"/>
          </a:solidFill>
          <a:ln w="9525">
            <a:round/>
            <a:headEnd/>
            <a:tailEnd/>
          </a:ln>
          <a:scene3d>
            <a:camera prst="legacyPerspectiveTop">
              <a:rot lat="2700000" lon="0" rev="0"/>
            </a:camera>
            <a:lightRig rig="legacyFlat3" dir="t"/>
          </a:scene3d>
          <a:sp3d extrusionH="5053000" prstMaterial="legacyMatte">
            <a:bevelT w="13500" h="13500" prst="angle"/>
            <a:bevelB w="13500" h="13500" prst="angle"/>
            <a:extrusionClr>
              <a:srgbClr val="DDDDDD"/>
            </a:extrusionClr>
            <a:contourClr>
              <a:srgbClr val="DDDDDD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lr>
                <a:srgbClr val="00FF00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bg2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7180" name="Rectangle 20">
            <a:extLst>
              <a:ext uri="{FF2B5EF4-FFF2-40B4-BE49-F238E27FC236}">
                <a16:creationId xmlns:a16="http://schemas.microsoft.com/office/drawing/2014/main" id="{F8F34001-8EB4-4909-B30E-A78C889FC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3634" y="2910840"/>
            <a:ext cx="484187" cy="193675"/>
          </a:xfrm>
          <a:prstGeom prst="rect">
            <a:avLst/>
          </a:prstGeom>
          <a:solidFill>
            <a:srgbClr val="DDDDDD"/>
          </a:solidFill>
          <a:ln w="9525">
            <a:miter lim="800000"/>
            <a:headEnd/>
            <a:tailEnd/>
          </a:ln>
          <a:scene3d>
            <a:camera prst="legacyPerspectiveBottomLeft"/>
            <a:lightRig rig="legacyFlat3" dir="t"/>
          </a:scene3d>
          <a:sp3d extrusionH="163500" prstMaterial="legacyMatte">
            <a:bevelT w="13500" h="13500" prst="angle"/>
            <a:bevelB w="13500" h="13500" prst="angle"/>
            <a:extrusionClr>
              <a:srgbClr val="DDDDDD"/>
            </a:extrusionClr>
            <a:contourClr>
              <a:srgbClr val="DDDDDD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lr>
                <a:srgbClr val="00FF00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bg2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7DCFAD-817E-45CC-B657-E82BC15838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008" y="1536353"/>
            <a:ext cx="1552524" cy="5898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4685C65-1135-406C-A017-18C5096F94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264" y="2911532"/>
            <a:ext cx="467745" cy="187098"/>
          </a:xfrm>
          <a:prstGeom prst="rect">
            <a:avLst/>
          </a:prstGeom>
        </p:spPr>
      </p:pic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0F68CE1A-5509-41D1-A16E-DC1382845D80}"/>
              </a:ext>
            </a:extLst>
          </p:cNvPr>
          <p:cNvSpPr txBox="1">
            <a:spLocks/>
          </p:cNvSpPr>
          <p:nvPr/>
        </p:nvSpPr>
        <p:spPr bwMode="auto">
          <a:xfrm>
            <a:off x="209550" y="6400800"/>
            <a:ext cx="850464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92075" tIns="46038" rIns="92075" bIns="46038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en-US" sz="100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2020-2-02                                                                 LightFuel Solar-Amplified Electrolysis                                    Copyright 2020 LightFuel Co.</a:t>
            </a:r>
            <a:endParaRPr lang="en-US" sz="1000" dirty="0"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7D93A8-2FC8-49BF-B161-8AC967EF986C}"/>
              </a:ext>
            </a:extLst>
          </p:cNvPr>
          <p:cNvSpPr txBox="1"/>
          <p:nvPr/>
        </p:nvSpPr>
        <p:spPr>
          <a:xfrm>
            <a:off x="84304" y="2057278"/>
            <a:ext cx="32140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>
                <a:solidFill>
                  <a:schemeClr val="bg1"/>
                </a:solidFill>
              </a:rPr>
              <a:t>SeaFern</a:t>
            </a:r>
            <a:r>
              <a:rPr lang="en-US" i="1" dirty="0">
                <a:solidFill>
                  <a:schemeClr val="bg1"/>
                </a:solidFill>
              </a:rPr>
              <a:t>™ </a:t>
            </a:r>
          </a:p>
          <a:p>
            <a:r>
              <a:rPr lang="en-US" i="1" dirty="0">
                <a:solidFill>
                  <a:schemeClr val="bg1"/>
                </a:solidFill>
              </a:rPr>
              <a:t>form factor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0C0F945-16EB-4259-A28B-8EDEB2C3E1E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406836" y="2202883"/>
            <a:ext cx="3570420" cy="3576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3600" i="1" dirty="0">
                <a:solidFill>
                  <a:schemeClr val="tx1"/>
                </a:solidFill>
              </a:rPr>
              <a:t>Thank you! </a:t>
            </a:r>
            <a:endParaRPr lang="en-US" sz="1400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We look forward 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to discussing your opportunities for Joint Venture 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and/or Investment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</a:rPr>
              <a:t>in Green Hydrogen.</a:t>
            </a:r>
          </a:p>
        </p:txBody>
      </p:sp>
    </p:spTree>
    <p:extLst>
      <p:ext uri="{BB962C8B-B14F-4D97-AF65-F5344CB8AC3E}">
        <p14:creationId xmlns:p14="http://schemas.microsoft.com/office/powerpoint/2010/main" val="4127264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>
            <a:extLst>
              <a:ext uri="{FF2B5EF4-FFF2-40B4-BE49-F238E27FC236}">
                <a16:creationId xmlns:a16="http://schemas.microsoft.com/office/drawing/2014/main" id="{93CE41BC-BA91-4FA7-9BC9-B76F2EDEAB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76472" y="208971"/>
            <a:ext cx="4479721" cy="1143000"/>
          </a:xfrm>
        </p:spPr>
        <p:txBody>
          <a:bodyPr/>
          <a:lstStyle/>
          <a:p>
            <a:pPr algn="l" eaLnBrk="1" hangingPunct="1"/>
            <a:r>
              <a:rPr lang="en-US" altLang="en-US" sz="3400" dirty="0">
                <a:solidFill>
                  <a:schemeClr val="tx1"/>
                </a:solidFill>
                <a:effectLst/>
              </a:rPr>
              <a:t>LightFuel</a:t>
            </a:r>
            <a:r>
              <a:rPr lang="en-US" altLang="en-US" sz="2000" baseline="50000" dirty="0">
                <a:solidFill>
                  <a:schemeClr val="tx1"/>
                </a:solidFill>
                <a:effectLst/>
                <a:ea typeface="Tahoma" panose="020B0604030504040204" pitchFamily="34" charset="0"/>
              </a:rPr>
              <a:t> </a:t>
            </a:r>
            <a:r>
              <a:rPr lang="en-US" altLang="en-US" sz="2400" baseline="50000" dirty="0">
                <a:solidFill>
                  <a:schemeClr val="tx1"/>
                </a:solidFill>
                <a:effectLst/>
                <a:ea typeface="Tahoma" panose="020B0604030504040204" pitchFamily="34" charset="0"/>
              </a:rPr>
              <a:t>®  </a:t>
            </a:r>
            <a:r>
              <a:rPr lang="en-US" altLang="en-US" sz="3400" dirty="0">
                <a:solidFill>
                  <a:schemeClr val="tx1"/>
                </a:solidFill>
                <a:effectLst/>
              </a:rPr>
              <a:t>Hydrogen</a:t>
            </a:r>
            <a:br>
              <a:rPr lang="en-US" altLang="en-US" sz="2000" dirty="0">
                <a:solidFill>
                  <a:schemeClr val="tx1"/>
                </a:solidFill>
                <a:effectLst/>
              </a:rPr>
            </a:br>
            <a:r>
              <a:rPr lang="en-US" altLang="en-US" sz="2800" cap="small" dirty="0">
                <a:solidFill>
                  <a:schemeClr val="tx1"/>
                </a:solidFill>
                <a:effectLst/>
              </a:rPr>
              <a:t>Who we are</a:t>
            </a:r>
          </a:p>
        </p:txBody>
      </p:sp>
      <p:sp>
        <p:nvSpPr>
          <p:cNvPr id="5" name="Rectangle 3" descr="70%">
            <a:extLst>
              <a:ext uri="{FF2B5EF4-FFF2-40B4-BE49-F238E27FC236}">
                <a16:creationId xmlns:a16="http://schemas.microsoft.com/office/drawing/2014/main" id="{DFDDE1A9-6249-41C6-8146-4CCD972909B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04857" y="1532559"/>
            <a:ext cx="7932693" cy="4457079"/>
          </a:xfrm>
          <a:noFill/>
          <a:extLst>
            <a:ext uri="{909E8E84-426E-40DD-AFC4-6F175D3DCCD1}">
              <a14:hiddenFill xmlns:a14="http://schemas.microsoft.com/office/drawing/2010/main">
                <a:pattFill prst="pct70">
                  <a:fgClr>
                    <a:schemeClr val="accent1"/>
                  </a:fgClr>
                  <a:bgClr>
                    <a:schemeClr val="bg1"/>
                  </a:bgClr>
                </a:pattFill>
              </a14:hiddenFill>
            </a:ext>
          </a:extLst>
        </p:spPr>
        <p:txBody>
          <a:bodyPr/>
          <a:lstStyle/>
          <a:p>
            <a:pPr>
              <a:lnSpc>
                <a:spcPct val="90000"/>
              </a:lnSpc>
              <a:buClrTx/>
              <a:buSzTx/>
            </a:pPr>
            <a:r>
              <a:rPr lang="en-US" altLang="en-US" sz="2000" dirty="0">
                <a:solidFill>
                  <a:schemeClr val="tx1"/>
                </a:solidFill>
              </a:rPr>
              <a:t>LightFuel is “dba” commercialization vehicle </a:t>
            </a:r>
            <a:br>
              <a:rPr lang="en-US" altLang="en-US" sz="2000" dirty="0">
                <a:solidFill>
                  <a:schemeClr val="tx1"/>
                </a:solidFill>
              </a:rPr>
            </a:br>
            <a:r>
              <a:rPr lang="en-US" altLang="en-US" sz="2000" dirty="0">
                <a:solidFill>
                  <a:schemeClr val="tx1"/>
                </a:solidFill>
              </a:rPr>
              <a:t>for </a:t>
            </a:r>
            <a:r>
              <a:rPr lang="en-US" altLang="en-US" sz="2000" dirty="0" err="1">
                <a:solidFill>
                  <a:schemeClr val="tx1"/>
                </a:solidFill>
              </a:rPr>
              <a:t>Nanoptek</a:t>
            </a:r>
            <a:r>
              <a:rPr lang="en-US" altLang="en-US" sz="2000" dirty="0">
                <a:solidFill>
                  <a:schemeClr val="tx1"/>
                </a:solidFill>
              </a:rPr>
              <a:t> Corporation’s Solar H2 technology</a:t>
            </a:r>
          </a:p>
          <a:p>
            <a:pPr lvl="1">
              <a:lnSpc>
                <a:spcPct val="90000"/>
              </a:lnSpc>
              <a:buSzTx/>
              <a:buFont typeface="Wingdings" panose="05000000000000000000" pitchFamily="2" charset="2"/>
              <a:buChar char="Ø"/>
            </a:pPr>
            <a:r>
              <a:rPr lang="en-US" altLang="en-US" sz="1600" dirty="0"/>
              <a:t>Founded 2002: </a:t>
            </a:r>
            <a:r>
              <a:rPr lang="en-US" altLang="en-US" sz="1600" i="1" dirty="0">
                <a:solidFill>
                  <a:srgbClr val="00B050"/>
                </a:solidFill>
              </a:rPr>
              <a:t>Nan</a:t>
            </a:r>
            <a:r>
              <a:rPr lang="en-US" altLang="en-US" sz="1600" i="1" dirty="0"/>
              <a:t>o</a:t>
            </a:r>
            <a:r>
              <a:rPr lang="en-US" altLang="en-US" sz="1600" dirty="0">
                <a:solidFill>
                  <a:schemeClr val="tx1"/>
                </a:solidFill>
              </a:rPr>
              <a:t> </a:t>
            </a:r>
            <a:r>
              <a:rPr lang="en-US" altLang="en-US" sz="1600" i="1" dirty="0">
                <a:solidFill>
                  <a:srgbClr val="00B050"/>
                </a:solidFill>
              </a:rPr>
              <a:t>Op</a:t>
            </a:r>
            <a:r>
              <a:rPr lang="en-US" altLang="en-US" sz="1600" i="1" dirty="0">
                <a:solidFill>
                  <a:schemeClr val="tx1"/>
                </a:solidFill>
              </a:rPr>
              <a:t>tical </a:t>
            </a:r>
            <a:r>
              <a:rPr lang="en-US" altLang="en-US" sz="1600" i="1" dirty="0">
                <a:solidFill>
                  <a:srgbClr val="00B050"/>
                </a:solidFill>
              </a:rPr>
              <a:t>Tech</a:t>
            </a:r>
            <a:r>
              <a:rPr lang="en-US" altLang="en-US" sz="1600" i="1" dirty="0">
                <a:solidFill>
                  <a:schemeClr val="tx1"/>
                </a:solidFill>
              </a:rPr>
              <a:t>nology </a:t>
            </a:r>
            <a:r>
              <a:rPr lang="en-US" altLang="en-US" sz="1600" dirty="0">
                <a:solidFill>
                  <a:schemeClr val="tx1"/>
                </a:solidFill>
              </a:rPr>
              <a:t>for H</a:t>
            </a:r>
            <a:r>
              <a:rPr lang="en-US" altLang="en-US" sz="1600" baseline="-25000" dirty="0">
                <a:solidFill>
                  <a:schemeClr val="tx1"/>
                </a:solidFill>
              </a:rPr>
              <a:t>2</a:t>
            </a:r>
            <a:r>
              <a:rPr lang="en-US" altLang="en-US" sz="1600" dirty="0">
                <a:solidFill>
                  <a:schemeClr val="tx1"/>
                </a:solidFill>
              </a:rPr>
              <a:t> from sunlight</a:t>
            </a:r>
          </a:p>
          <a:p>
            <a:pPr lvl="1">
              <a:lnSpc>
                <a:spcPct val="90000"/>
              </a:lnSpc>
              <a:buSzTx/>
              <a:buFont typeface="Wingdings" panose="05000000000000000000" pitchFamily="2" charset="2"/>
              <a:buChar char="Ø"/>
            </a:pPr>
            <a:r>
              <a:rPr lang="en-US" altLang="en-US" sz="1600" dirty="0">
                <a:solidFill>
                  <a:schemeClr val="tx1"/>
                </a:solidFill>
              </a:rPr>
              <a:t>Offices: Concord, MA U.S.A.; Dr. </a:t>
            </a:r>
            <a:r>
              <a:rPr lang="en-US" altLang="en-US" sz="1600" dirty="0" err="1">
                <a:solidFill>
                  <a:schemeClr val="tx1"/>
                </a:solidFill>
              </a:rPr>
              <a:t>Chandekar</a:t>
            </a:r>
            <a:r>
              <a:rPr lang="en-US" altLang="en-US" sz="1600" dirty="0">
                <a:solidFill>
                  <a:schemeClr val="tx1"/>
                </a:solidFill>
              </a:rPr>
              <a:t> is in Paris, FR </a:t>
            </a:r>
          </a:p>
          <a:p>
            <a:pPr lvl="1">
              <a:lnSpc>
                <a:spcPct val="90000"/>
              </a:lnSpc>
              <a:buSzTx/>
              <a:buFont typeface="Wingdings" panose="05000000000000000000" pitchFamily="2" charset="2"/>
              <a:buChar char="Ø"/>
            </a:pPr>
            <a:r>
              <a:rPr lang="en-US" altLang="en-US" sz="1600" dirty="0">
                <a:solidFill>
                  <a:schemeClr val="tx1"/>
                </a:solidFill>
              </a:rPr>
              <a:t>30 U.S. and international patents issued and pending</a:t>
            </a:r>
          </a:p>
          <a:p>
            <a:pPr lvl="1">
              <a:lnSpc>
                <a:spcPct val="90000"/>
              </a:lnSpc>
              <a:buSzTx/>
              <a:buFont typeface="Wingdings" panose="05000000000000000000" pitchFamily="2" charset="2"/>
              <a:buChar char="Ø"/>
            </a:pPr>
            <a:r>
              <a:rPr lang="en-US" altLang="en-US" sz="1600" dirty="0">
                <a:solidFill>
                  <a:schemeClr val="tx1"/>
                </a:solidFill>
              </a:rPr>
              <a:t>Funded by NASA, U.S. Dept. of Energy, Quercus Trust</a:t>
            </a:r>
            <a:endParaRPr lang="en-US" altLang="en-US" sz="1600" dirty="0"/>
          </a:p>
          <a:p>
            <a:pPr lvl="1">
              <a:lnSpc>
                <a:spcPct val="90000"/>
              </a:lnSpc>
              <a:buSzTx/>
              <a:buFont typeface="Wingdings" panose="05000000000000000000" pitchFamily="2" charset="2"/>
              <a:buChar char="Ø"/>
            </a:pPr>
            <a:r>
              <a:rPr lang="en-US" altLang="en-US" sz="1600" dirty="0">
                <a:solidFill>
                  <a:schemeClr val="tx1"/>
                </a:solidFill>
              </a:rPr>
              <a:t>Privately-owned C corporation, incorporated in Delaware</a:t>
            </a:r>
          </a:p>
          <a:p>
            <a:pPr lvl="1">
              <a:lnSpc>
                <a:spcPct val="90000"/>
              </a:lnSpc>
              <a:buSzTx/>
              <a:buFont typeface="Wingdings" panose="05000000000000000000" pitchFamily="2" charset="2"/>
              <a:buChar char="Ø"/>
            </a:pPr>
            <a:r>
              <a:rPr lang="en-US" altLang="en-US" sz="1600" dirty="0">
                <a:solidFill>
                  <a:schemeClr val="tx1"/>
                </a:solidFill>
              </a:rPr>
              <a:t>Massachusetts Hydrogen Coalition, founding member</a:t>
            </a:r>
          </a:p>
          <a:p>
            <a:pPr lvl="1">
              <a:lnSpc>
                <a:spcPct val="90000"/>
              </a:lnSpc>
              <a:buSzTx/>
              <a:buFont typeface="Wingdings" panose="05000000000000000000" pitchFamily="2" charset="2"/>
              <a:buChar char="Ø"/>
            </a:pPr>
            <a:r>
              <a:rPr lang="en-US" altLang="en-US" sz="1600" dirty="0" err="1">
                <a:solidFill>
                  <a:schemeClr val="tx1"/>
                </a:solidFill>
              </a:rPr>
              <a:t>NorthEast</a:t>
            </a:r>
            <a:r>
              <a:rPr lang="en-US" altLang="en-US" sz="1600" dirty="0">
                <a:solidFill>
                  <a:schemeClr val="tx1"/>
                </a:solidFill>
              </a:rPr>
              <a:t> Electrochemical Energy Storage, member</a:t>
            </a:r>
          </a:p>
          <a:p>
            <a:pPr>
              <a:lnSpc>
                <a:spcPct val="90000"/>
              </a:lnSpc>
              <a:buClrTx/>
              <a:buSzTx/>
            </a:pPr>
            <a:r>
              <a:rPr lang="en-US" altLang="en-US" sz="2000" dirty="0">
                <a:solidFill>
                  <a:schemeClr val="tx1"/>
                </a:solidFill>
              </a:rPr>
              <a:t>Vice President R&amp;D: Dr. Amol </a:t>
            </a:r>
            <a:r>
              <a:rPr lang="en-US" altLang="en-US" sz="2000" dirty="0" err="1">
                <a:solidFill>
                  <a:schemeClr val="tx1"/>
                </a:solidFill>
              </a:rPr>
              <a:t>Chandekar</a:t>
            </a:r>
            <a:endParaRPr lang="en-US" altLang="en-US" sz="2000" dirty="0">
              <a:solidFill>
                <a:schemeClr val="tx1"/>
              </a:solidFill>
            </a:endParaRPr>
          </a:p>
          <a:p>
            <a:pPr lvl="1">
              <a:lnSpc>
                <a:spcPct val="90000"/>
              </a:lnSpc>
              <a:buClrTx/>
              <a:buSzTx/>
              <a:buFont typeface="Wingdings" panose="05000000000000000000" pitchFamily="2" charset="2"/>
              <a:buChar char="Ø"/>
            </a:pPr>
            <a:r>
              <a:rPr lang="en-US" altLang="en-US" sz="1600" dirty="0">
                <a:solidFill>
                  <a:schemeClr val="tx1"/>
                </a:solidFill>
              </a:rPr>
              <a:t>Ph.D. Chemistry, R&amp;D Fellow </a:t>
            </a:r>
          </a:p>
          <a:p>
            <a:pPr lvl="1">
              <a:lnSpc>
                <a:spcPct val="90000"/>
              </a:lnSpc>
              <a:buClrTx/>
              <a:buSzTx/>
              <a:buFont typeface="Wingdings" panose="05000000000000000000" pitchFamily="2" charset="2"/>
              <a:buChar char="Ø"/>
            </a:pPr>
            <a:r>
              <a:rPr lang="en-US" altLang="en-US" sz="1600" dirty="0">
                <a:solidFill>
                  <a:schemeClr val="tx1"/>
                </a:solidFill>
              </a:rPr>
              <a:t>17 patents issued and pending</a:t>
            </a:r>
          </a:p>
          <a:p>
            <a:pPr lvl="1">
              <a:lnSpc>
                <a:spcPct val="90000"/>
              </a:lnSpc>
              <a:buClrTx/>
              <a:buSzTx/>
              <a:buFont typeface="Wingdings" panose="05000000000000000000" pitchFamily="2" charset="2"/>
              <a:buChar char="Ø"/>
            </a:pPr>
            <a:r>
              <a:rPr lang="en-US" altLang="en-US" sz="1600" dirty="0"/>
              <a:t>Achandekar@nanoptek.com</a:t>
            </a:r>
            <a:endParaRPr lang="en-US" altLang="en-US" sz="16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buClrTx/>
              <a:buSzTx/>
            </a:pPr>
            <a:r>
              <a:rPr lang="en-US" altLang="en-US" sz="2000" dirty="0">
                <a:solidFill>
                  <a:schemeClr val="tx1"/>
                </a:solidFill>
              </a:rPr>
              <a:t>President and CEO: John M. Guerra P.E.</a:t>
            </a:r>
          </a:p>
          <a:p>
            <a:pPr lvl="1">
              <a:lnSpc>
                <a:spcPct val="90000"/>
              </a:lnSpc>
              <a:buSzTx/>
              <a:buFont typeface="Wingdings" panose="05000000000000000000" pitchFamily="2" charset="2"/>
              <a:buChar char="Ø"/>
            </a:pPr>
            <a:r>
              <a:rPr lang="en-US" altLang="en-US" sz="1600" dirty="0">
                <a:solidFill>
                  <a:schemeClr val="tx1"/>
                </a:solidFill>
              </a:rPr>
              <a:t>Optical physicist and entrepreneur</a:t>
            </a:r>
          </a:p>
          <a:p>
            <a:pPr lvl="1">
              <a:lnSpc>
                <a:spcPct val="90000"/>
              </a:lnSpc>
              <a:buSzTx/>
              <a:buFont typeface="Wingdings" panose="05000000000000000000" pitchFamily="2" charset="2"/>
              <a:buChar char="Ø"/>
            </a:pPr>
            <a:r>
              <a:rPr lang="en-US" altLang="en-US" sz="1600" dirty="0">
                <a:solidFill>
                  <a:schemeClr val="tx1"/>
                </a:solidFill>
              </a:rPr>
              <a:t>53 patents issued and pending</a:t>
            </a:r>
          </a:p>
          <a:p>
            <a:pPr lvl="1">
              <a:lnSpc>
                <a:spcPct val="90000"/>
              </a:lnSpc>
              <a:buSzTx/>
              <a:buFont typeface="Wingdings" panose="05000000000000000000" pitchFamily="2" charset="2"/>
              <a:buChar char="Ø"/>
            </a:pPr>
            <a:r>
              <a:rPr lang="en-US" altLang="en-US" sz="1600" dirty="0"/>
              <a:t>J</a:t>
            </a:r>
            <a:r>
              <a:rPr lang="en-US" altLang="en-US" sz="1600" dirty="0">
                <a:solidFill>
                  <a:schemeClr val="tx1"/>
                </a:solidFill>
              </a:rPr>
              <a:t>guerra@lightfuelhydrogen.com or Jguerra@nanoptek.com</a:t>
            </a:r>
            <a:endParaRPr lang="en-US" altLang="en-US" sz="16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0000"/>
              </a:lnSpc>
            </a:pPr>
            <a:endParaRPr lang="en-US" altLang="en-US" sz="1800" i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0AAD9D-259D-40FE-91E1-50A1EE0FA9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66B4620-35F0-48A1-BAE3-F07F0B9B1549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0258466C-B060-4934-A3DC-28DAC15A0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557" y="4162636"/>
            <a:ext cx="1940876" cy="59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B06E9EF7-7FCB-4C80-B615-7463AAB98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522" y="5064739"/>
            <a:ext cx="2615851" cy="82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34AE8CC6-51AD-4770-98B3-0DC88D1E9257}"/>
              </a:ext>
            </a:extLst>
          </p:cNvPr>
          <p:cNvSpPr txBox="1">
            <a:spLocks/>
          </p:cNvSpPr>
          <p:nvPr/>
        </p:nvSpPr>
        <p:spPr bwMode="auto">
          <a:xfrm>
            <a:off x="209550" y="6400800"/>
            <a:ext cx="850464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92075" tIns="46038" rIns="92075" bIns="46038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en-US" sz="1000" dirty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2020-9-15                                                                 LightFuel Solar-Amplified Electrolysis                                    Copyright 2020 LightFuel Co.</a:t>
            </a:r>
          </a:p>
        </p:txBody>
      </p:sp>
      <p:pic>
        <p:nvPicPr>
          <p:cNvPr id="18" name="Picture 5" descr="product_image.php">
            <a:extLst>
              <a:ext uri="{FF2B5EF4-FFF2-40B4-BE49-F238E27FC236}">
                <a16:creationId xmlns:a16="http://schemas.microsoft.com/office/drawing/2014/main" id="{6FE9C0A7-97ED-4A65-A23E-1B642C3D5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318" y="1500102"/>
            <a:ext cx="1988648" cy="142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SC-Banner-CMYK-PSDthumb">
            <a:extLst>
              <a:ext uri="{FF2B5EF4-FFF2-40B4-BE49-F238E27FC236}">
                <a16:creationId xmlns:a16="http://schemas.microsoft.com/office/drawing/2014/main" id="{8A4B4DBC-BBC4-41AE-9DB1-221D0C9A3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334" y="2960901"/>
            <a:ext cx="2551148" cy="1116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1" descr="mass cec logo">
            <a:extLst>
              <a:ext uri="{FF2B5EF4-FFF2-40B4-BE49-F238E27FC236}">
                <a16:creationId xmlns:a16="http://schemas.microsoft.com/office/drawing/2014/main" id="{6FE85ABA-5E9B-4642-9110-7120E8063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230" y="5679501"/>
            <a:ext cx="1972938" cy="72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>
            <a:extLst>
              <a:ext uri="{FF2B5EF4-FFF2-40B4-BE49-F238E27FC236}">
                <a16:creationId xmlns:a16="http://schemas.microsoft.com/office/drawing/2014/main" id="{2B41E95A-D83E-497F-BB9E-7A1D1A5E2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417" y="4336300"/>
            <a:ext cx="1813207" cy="9245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69987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73A47F-8FFF-453C-8F0F-D86D35D1BB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42764E2-6EE2-4B91-AD4D-1A68B1E8D870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582D080-F63E-42B7-8614-D761DB4552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76472" y="210312"/>
            <a:ext cx="5091948" cy="1143000"/>
          </a:xfrm>
        </p:spPr>
        <p:txBody>
          <a:bodyPr/>
          <a:lstStyle/>
          <a:p>
            <a:pPr algn="l" eaLnBrk="1" hangingPunct="1"/>
            <a:r>
              <a:rPr lang="en-US" altLang="en-US" sz="3400" dirty="0">
                <a:solidFill>
                  <a:schemeClr val="tx1"/>
                </a:solidFill>
                <a:effectLst/>
              </a:rPr>
              <a:t>Our Hydrogen Expertise</a:t>
            </a:r>
            <a:br>
              <a:rPr lang="en-US" altLang="en-US" sz="2000" dirty="0">
                <a:solidFill>
                  <a:schemeClr val="tx1"/>
                </a:solidFill>
                <a:effectLst/>
              </a:rPr>
            </a:br>
            <a:r>
              <a:rPr lang="en-US" altLang="en-US" sz="2000" cap="small" dirty="0">
                <a:solidFill>
                  <a:schemeClr val="tx1"/>
                </a:solidFill>
                <a:effectLst/>
              </a:rPr>
              <a:t> </a:t>
            </a:r>
            <a:r>
              <a:rPr lang="en-US" altLang="en-US" sz="2800" cap="small" dirty="0">
                <a:solidFill>
                  <a:schemeClr val="tx1"/>
                </a:solidFill>
                <a:effectLst/>
              </a:rPr>
              <a:t>Solar H2 Pioneers since 2002</a:t>
            </a:r>
          </a:p>
        </p:txBody>
      </p:sp>
      <p:sp>
        <p:nvSpPr>
          <p:cNvPr id="5" name="Rectangle 3" descr="70%">
            <a:extLst>
              <a:ext uri="{FF2B5EF4-FFF2-40B4-BE49-F238E27FC236}">
                <a16:creationId xmlns:a16="http://schemas.microsoft.com/office/drawing/2014/main" id="{FB834E1C-D03F-4F5F-9FD5-7184BA330D39}"/>
              </a:ext>
            </a:extLst>
          </p:cNvPr>
          <p:cNvSpPr txBox="1">
            <a:spLocks noChangeArrowheads="1"/>
          </p:cNvSpPr>
          <p:nvPr/>
        </p:nvSpPr>
        <p:spPr>
          <a:xfrm>
            <a:off x="208396" y="1475654"/>
            <a:ext cx="8211702" cy="445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pattFill prst="pct70">
                  <a:fgClr>
                    <a:schemeClr val="accent1"/>
                  </a:fgClr>
                  <a:bgClr>
                    <a:schemeClr val="bg1"/>
                  </a:bgClr>
                </a:pattFill>
              </a14:hiddenFill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ClrTx/>
              <a:buSzTx/>
              <a:buFont typeface="Wingdings" panose="05000000000000000000" pitchFamily="2" charset="2"/>
              <a:buNone/>
            </a:pPr>
            <a:r>
              <a:rPr lang="en-US" altLang="en-US" sz="2400" i="1" kern="0" dirty="0">
                <a:solidFill>
                  <a:schemeClr val="tx1"/>
                </a:solidFill>
              </a:rPr>
              <a:t>We have been developing strained photoanodes for efficient production of hydrogen from sunlight since 2002—</a:t>
            </a:r>
            <a:br>
              <a:rPr lang="en-US" altLang="en-US" sz="800" i="1" kern="0" dirty="0">
                <a:solidFill>
                  <a:schemeClr val="tx1"/>
                </a:solidFill>
              </a:rPr>
            </a:br>
            <a:endParaRPr lang="en-US" altLang="en-US" sz="800" i="1" kern="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buClrTx/>
              <a:buSzTx/>
            </a:pPr>
            <a:r>
              <a:rPr lang="en-US" altLang="en-US" sz="2000" kern="0" dirty="0">
                <a:solidFill>
                  <a:schemeClr val="tx1"/>
                </a:solidFill>
              </a:rPr>
              <a:t>Strain-induced bandgap-engineered semiconductor photoanodes</a:t>
            </a:r>
          </a:p>
          <a:p>
            <a:pPr>
              <a:lnSpc>
                <a:spcPct val="90000"/>
              </a:lnSpc>
              <a:buClrTx/>
              <a:buSzTx/>
            </a:pPr>
            <a:r>
              <a:rPr lang="en-US" altLang="en-US" sz="2000" kern="0" dirty="0">
                <a:solidFill>
                  <a:schemeClr val="tx1"/>
                </a:solidFill>
              </a:rPr>
              <a:t>Nano-structure fabrication and other </a:t>
            </a:r>
            <a:br>
              <a:rPr lang="en-US" altLang="en-US" sz="2000" kern="0" dirty="0">
                <a:solidFill>
                  <a:schemeClr val="tx1"/>
                </a:solidFill>
              </a:rPr>
            </a:br>
            <a:r>
              <a:rPr lang="en-US" altLang="en-US" sz="2000" kern="0" dirty="0">
                <a:solidFill>
                  <a:schemeClr val="tx1"/>
                </a:solidFill>
              </a:rPr>
              <a:t>surface modification </a:t>
            </a:r>
            <a:endParaRPr lang="en-US" altLang="en-US" sz="1600" kern="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buClrTx/>
              <a:buSzTx/>
            </a:pPr>
            <a:r>
              <a:rPr lang="en-US" altLang="en-US" sz="2000" kern="0" dirty="0">
                <a:solidFill>
                  <a:schemeClr val="tx1"/>
                </a:solidFill>
              </a:rPr>
              <a:t>Thin and thick film coatings via thermal </a:t>
            </a:r>
            <a:br>
              <a:rPr lang="en-US" altLang="en-US" sz="2000" kern="0" dirty="0">
                <a:solidFill>
                  <a:schemeClr val="tx1"/>
                </a:solidFill>
              </a:rPr>
            </a:br>
            <a:r>
              <a:rPr lang="en-US" altLang="en-US" sz="2000" kern="0" dirty="0">
                <a:solidFill>
                  <a:schemeClr val="tx1"/>
                </a:solidFill>
              </a:rPr>
              <a:t>oxidation, anodizing, vacuum deposition</a:t>
            </a:r>
          </a:p>
          <a:p>
            <a:pPr>
              <a:lnSpc>
                <a:spcPct val="90000"/>
              </a:lnSpc>
              <a:buClrTx/>
              <a:buSzTx/>
            </a:pPr>
            <a:r>
              <a:rPr lang="en-US" altLang="en-US" sz="2000" kern="0" dirty="0">
                <a:solidFill>
                  <a:schemeClr val="tx1"/>
                </a:solidFill>
              </a:rPr>
              <a:t>Light-assisted and zero-bias electrolysis</a:t>
            </a:r>
          </a:p>
          <a:p>
            <a:pPr>
              <a:lnSpc>
                <a:spcPct val="90000"/>
              </a:lnSpc>
              <a:buClrTx/>
              <a:buSzTx/>
            </a:pPr>
            <a:r>
              <a:rPr lang="en-US" altLang="en-US" sz="2000" kern="0" dirty="0">
                <a:solidFill>
                  <a:schemeClr val="tx1"/>
                </a:solidFill>
              </a:rPr>
              <a:t>Photo-Electro-Chemical PEC cells and </a:t>
            </a:r>
            <a:br>
              <a:rPr lang="en-US" altLang="en-US" sz="2000" kern="0" dirty="0">
                <a:solidFill>
                  <a:schemeClr val="tx1"/>
                </a:solidFill>
              </a:rPr>
            </a:br>
            <a:r>
              <a:rPr lang="en-US" altLang="en-US" sz="2000" kern="0" dirty="0">
                <a:solidFill>
                  <a:schemeClr val="tx1"/>
                </a:solidFill>
              </a:rPr>
              <a:t>panels: design, fabrication, testing</a:t>
            </a:r>
          </a:p>
          <a:p>
            <a:pPr>
              <a:lnSpc>
                <a:spcPct val="90000"/>
              </a:lnSpc>
              <a:buClrTx/>
              <a:buSzTx/>
            </a:pPr>
            <a:r>
              <a:rPr lang="en-US" altLang="en-US" sz="2000" kern="0" dirty="0">
                <a:solidFill>
                  <a:schemeClr val="tx1"/>
                </a:solidFill>
              </a:rPr>
              <a:t>Metrology: material characterization </a:t>
            </a:r>
            <a:br>
              <a:rPr lang="en-US" altLang="en-US" sz="2000" kern="0" dirty="0">
                <a:solidFill>
                  <a:schemeClr val="tx1"/>
                </a:solidFill>
              </a:rPr>
            </a:br>
            <a:r>
              <a:rPr lang="en-US" altLang="en-US" sz="2000" kern="0" dirty="0">
                <a:solidFill>
                  <a:schemeClr val="tx1"/>
                </a:solidFill>
              </a:rPr>
              <a:t>of </a:t>
            </a:r>
            <a:r>
              <a:rPr lang="en-US" altLang="en-US" sz="2000" kern="0" dirty="0" err="1">
                <a:solidFill>
                  <a:schemeClr val="tx1"/>
                </a:solidFill>
              </a:rPr>
              <a:t>electrolyzer</a:t>
            </a:r>
            <a:r>
              <a:rPr lang="en-US" altLang="en-US" sz="2000" kern="0" dirty="0">
                <a:solidFill>
                  <a:schemeClr val="tx1"/>
                </a:solidFill>
              </a:rPr>
              <a:t> components and systems, </a:t>
            </a:r>
            <a:br>
              <a:rPr lang="en-US" altLang="en-US" sz="2000" kern="0" dirty="0">
                <a:solidFill>
                  <a:schemeClr val="tx1"/>
                </a:solidFill>
              </a:rPr>
            </a:br>
            <a:r>
              <a:rPr lang="en-US" altLang="en-US" sz="2000" kern="0" dirty="0">
                <a:solidFill>
                  <a:schemeClr val="tx1"/>
                </a:solidFill>
              </a:rPr>
              <a:t>including design, testing and optimization</a:t>
            </a:r>
          </a:p>
          <a:p>
            <a:pPr>
              <a:lnSpc>
                <a:spcPct val="90000"/>
              </a:lnSpc>
              <a:buClrTx/>
              <a:buSzTx/>
            </a:pPr>
            <a:r>
              <a:rPr lang="en-US" altLang="en-US" sz="2000" kern="0" dirty="0">
                <a:solidFill>
                  <a:schemeClr val="tx1"/>
                </a:solidFill>
              </a:rPr>
              <a:t>Solar concentrators and solar tracking </a:t>
            </a:r>
            <a:br>
              <a:rPr lang="en-US" altLang="en-US" sz="2000" kern="0" dirty="0">
                <a:solidFill>
                  <a:schemeClr val="tx1"/>
                </a:solidFill>
              </a:rPr>
            </a:br>
            <a:r>
              <a:rPr lang="en-US" altLang="en-US" sz="2000" kern="0" dirty="0">
                <a:solidFill>
                  <a:schemeClr val="tx1"/>
                </a:solidFill>
              </a:rPr>
              <a:t>mounts for electrolysis: design and fabrication</a:t>
            </a:r>
            <a:endParaRPr lang="en-US" altLang="en-US" sz="1600" kern="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500" kern="0" dirty="0">
                <a:solidFill>
                  <a:schemeClr val="tx1"/>
                </a:solidFill>
              </a:rPr>
              <a:t> </a:t>
            </a:r>
            <a:r>
              <a:rPr lang="en-US" altLang="en-US" sz="800" kern="0" dirty="0">
                <a:solidFill>
                  <a:schemeClr val="tx1"/>
                </a:solidFill>
              </a:rPr>
              <a:t>        </a:t>
            </a:r>
            <a:br>
              <a:rPr lang="en-US" altLang="en-US" sz="800" kern="0" dirty="0">
                <a:solidFill>
                  <a:schemeClr val="tx1"/>
                </a:solidFill>
              </a:rPr>
            </a:br>
            <a:endParaRPr lang="en-US" altLang="en-US" sz="1600" kern="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0000"/>
              </a:lnSpc>
            </a:pPr>
            <a:endParaRPr lang="en-US" altLang="en-US" sz="1800" i="1" kern="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72C2E0-A479-4820-A344-64D293D3585B}"/>
              </a:ext>
            </a:extLst>
          </p:cNvPr>
          <p:cNvSpPr txBox="1"/>
          <p:nvPr/>
        </p:nvSpPr>
        <p:spPr>
          <a:xfrm>
            <a:off x="5821894" y="5368473"/>
            <a:ext cx="32585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Photoanode production </a:t>
            </a:r>
          </a:p>
          <a:p>
            <a:r>
              <a:rPr lang="en-US" sz="2000" i="1" dirty="0"/>
              <a:t>         circa 2009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32133B2-B6E9-445C-AADD-9B01541FCD9C}"/>
              </a:ext>
            </a:extLst>
          </p:cNvPr>
          <p:cNvSpPr txBox="1">
            <a:spLocks/>
          </p:cNvSpPr>
          <p:nvPr/>
        </p:nvSpPr>
        <p:spPr bwMode="auto">
          <a:xfrm>
            <a:off x="209550" y="6400800"/>
            <a:ext cx="850464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92075" tIns="46038" rIns="92075" bIns="46038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en-US" sz="1000" dirty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2020-9-15                                                                 LightFuel Solar-Amplified Electrolysis                                    Copyright 2020 LightFuel Co.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EB6134CB-8096-46B8-9A3A-79222AAE0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227" y="2678238"/>
            <a:ext cx="3607621" cy="270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0918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Rectangle 2">
            <a:extLst>
              <a:ext uri="{FF2B5EF4-FFF2-40B4-BE49-F238E27FC236}">
                <a16:creationId xmlns:a16="http://schemas.microsoft.com/office/drawing/2014/main" id="{8262C7BD-A933-4900-B6B4-C00D043648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83013" y="208971"/>
            <a:ext cx="5113442" cy="1143000"/>
          </a:xfrm>
        </p:spPr>
        <p:txBody>
          <a:bodyPr/>
          <a:lstStyle/>
          <a:p>
            <a:pPr algn="l" eaLnBrk="1" hangingPunct="1"/>
            <a:r>
              <a:rPr lang="en-US" altLang="en-US" sz="3400" dirty="0" err="1">
                <a:solidFill>
                  <a:schemeClr val="tx1"/>
                </a:solidFill>
                <a:effectLst/>
              </a:rPr>
              <a:t>Nanoptek’s</a:t>
            </a:r>
            <a:r>
              <a:rPr lang="en-US" altLang="en-US" sz="3400" dirty="0">
                <a:solidFill>
                  <a:schemeClr val="tx1"/>
                </a:solidFill>
                <a:effectLst/>
              </a:rPr>
              <a:t> Photoanode </a:t>
            </a:r>
            <a:r>
              <a:rPr lang="en-US" altLang="en-US" sz="2000" dirty="0">
                <a:solidFill>
                  <a:schemeClr val="tx1"/>
                </a:solidFill>
                <a:effectLst/>
              </a:rPr>
              <a:t> </a:t>
            </a:r>
            <a:br>
              <a:rPr lang="en-US" altLang="en-US" sz="2000" dirty="0">
                <a:solidFill>
                  <a:schemeClr val="tx1"/>
                </a:solidFill>
                <a:effectLst/>
              </a:rPr>
            </a:br>
            <a:r>
              <a:rPr lang="en-US" altLang="en-US" sz="2800" cap="small" dirty="0">
                <a:solidFill>
                  <a:schemeClr val="tx1"/>
                </a:solidFill>
                <a:effectLst/>
              </a:rPr>
              <a:t>Strained nano-structured TiO</a:t>
            </a:r>
            <a:r>
              <a:rPr lang="en-US" altLang="en-US" sz="2800" cap="small" baseline="-25000" dirty="0">
                <a:solidFill>
                  <a:schemeClr val="tx1"/>
                </a:solidFill>
                <a:effectLst/>
              </a:rPr>
              <a:t>2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E5B3C31-E257-402D-AF4E-A8E05B71BD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defRPr/>
            </a:pPr>
            <a:fld id="{33637F24-3BD4-481B-83FB-9A96C22C823B}" type="slidenum">
              <a:rPr lang="en-US" altLang="en-US" sz="1000"/>
              <a:pPr eaLnBrk="1" hangingPunct="1">
                <a:defRPr/>
              </a:pPr>
              <a:t>4</a:t>
            </a:fld>
            <a:endParaRPr lang="en-US" altLang="en-US" sz="100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A240481-E13A-4E94-A29E-1764874F8523}"/>
              </a:ext>
            </a:extLst>
          </p:cNvPr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400800"/>
            <a:ext cx="8504238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eaLnBrk="1" hangingPunct="1">
              <a:defRPr/>
            </a:pPr>
            <a:r>
              <a:rPr lang="en-US" sz="1000" dirty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2020-9-15                                                                 LightFuel Solar-Amplified Electrolysis                                    Copyright 2020 LightFuel Co.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56D26E7-8F06-4018-8E46-254BDDC726C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276" y="3721101"/>
            <a:ext cx="4952586" cy="276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87018C18-F13C-434C-BB25-AB5D3646C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26" y="3880971"/>
            <a:ext cx="3672774" cy="2604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D43EA04A-B46F-4D0A-9B09-3688E91AA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295" y="1253495"/>
            <a:ext cx="4169588" cy="2687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rrow: Curved Up 5">
            <a:extLst>
              <a:ext uri="{FF2B5EF4-FFF2-40B4-BE49-F238E27FC236}">
                <a16:creationId xmlns:a16="http://schemas.microsoft.com/office/drawing/2014/main" id="{671A900F-D312-416A-AD9A-0F67EAA9E6D0}"/>
              </a:ext>
            </a:extLst>
          </p:cNvPr>
          <p:cNvSpPr/>
          <p:nvPr/>
        </p:nvSpPr>
        <p:spPr bwMode="auto">
          <a:xfrm rot="16034451">
            <a:off x="3318311" y="2872966"/>
            <a:ext cx="2929594" cy="1878583"/>
          </a:xfrm>
          <a:prstGeom prst="curvedUpArrow">
            <a:avLst/>
          </a:prstGeom>
          <a:solidFill>
            <a:srgbClr val="99FF99">
              <a:alpha val="20000"/>
            </a:srgbClr>
          </a:solidFill>
          <a:ln w="12700" cap="flat" cmpd="sng" algn="ctr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C2B7F1-0426-4001-B74B-8A17E98BDF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41758">
            <a:off x="3085146" y="841705"/>
            <a:ext cx="588512" cy="67583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ABD0EF-3342-4C0C-9899-FB5F8CB31F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78" y="1405990"/>
            <a:ext cx="2918129" cy="245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919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Rectangle 2">
            <a:extLst>
              <a:ext uri="{FF2B5EF4-FFF2-40B4-BE49-F238E27FC236}">
                <a16:creationId xmlns:a16="http://schemas.microsoft.com/office/drawing/2014/main" id="{8262C7BD-A933-4900-B6B4-C00D043648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83012" y="208971"/>
            <a:ext cx="5232971" cy="1143000"/>
          </a:xfrm>
        </p:spPr>
        <p:txBody>
          <a:bodyPr/>
          <a:lstStyle/>
          <a:p>
            <a:pPr algn="l" eaLnBrk="1" hangingPunct="1"/>
            <a:r>
              <a:rPr lang="en-US" altLang="en-US" sz="3400" dirty="0" err="1">
                <a:solidFill>
                  <a:schemeClr val="tx1"/>
                </a:solidFill>
                <a:effectLst/>
              </a:rPr>
              <a:t>Nanoptek’s</a:t>
            </a:r>
            <a:r>
              <a:rPr lang="en-US" altLang="en-US" sz="3400" dirty="0">
                <a:solidFill>
                  <a:schemeClr val="tx1"/>
                </a:solidFill>
                <a:effectLst/>
              </a:rPr>
              <a:t> Photoanode </a:t>
            </a:r>
            <a:r>
              <a:rPr lang="en-US" altLang="en-US" sz="2000" dirty="0">
                <a:solidFill>
                  <a:schemeClr val="tx1"/>
                </a:solidFill>
                <a:effectLst/>
              </a:rPr>
              <a:t> </a:t>
            </a:r>
            <a:br>
              <a:rPr lang="en-US" altLang="en-US" sz="2000" dirty="0">
                <a:solidFill>
                  <a:schemeClr val="tx1"/>
                </a:solidFill>
                <a:effectLst/>
              </a:rPr>
            </a:br>
            <a:r>
              <a:rPr lang="en-US" altLang="en-US" sz="2800" cap="small" dirty="0" err="1">
                <a:solidFill>
                  <a:schemeClr val="tx1"/>
                </a:solidFill>
                <a:effectLst/>
              </a:rPr>
              <a:t>Manufacture@Scale</a:t>
            </a:r>
            <a:r>
              <a:rPr lang="en-US" altLang="en-US" sz="2800" cap="small" dirty="0">
                <a:solidFill>
                  <a:schemeClr val="tx1"/>
                </a:solidFill>
                <a:effectLst/>
              </a:rPr>
              <a:t>, Long Life  </a:t>
            </a:r>
            <a:endParaRPr lang="en-US" altLang="en-US" sz="2800" cap="small" baseline="-25000" dirty="0">
              <a:solidFill>
                <a:schemeClr val="tx1"/>
              </a:solidFill>
              <a:effectLst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E5B3C31-E257-402D-AF4E-A8E05B71BD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defRPr/>
            </a:pPr>
            <a:fld id="{33637F24-3BD4-481B-83FB-9A96C22C823B}" type="slidenum">
              <a:rPr lang="en-US" altLang="en-US" sz="1000"/>
              <a:pPr eaLnBrk="1" hangingPunct="1">
                <a:defRPr/>
              </a:pPr>
              <a:t>5</a:t>
            </a:fld>
            <a:endParaRPr lang="en-US" altLang="en-US" sz="100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A240481-E13A-4E94-A29E-1764874F8523}"/>
              </a:ext>
            </a:extLst>
          </p:cNvPr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400800"/>
            <a:ext cx="8504238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eaLnBrk="1" hangingPunct="1">
              <a:defRPr/>
            </a:pPr>
            <a:r>
              <a:rPr lang="en-US" sz="1000" dirty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2020-9-15                                                                 LightFuel Solar-Amplified Electrolysis                                    Copyright 2020 LightFuel Co.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B01E2F-366E-4934-881E-301DFCD39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003" y="2916936"/>
            <a:ext cx="4645151" cy="3483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A833D27-8A9C-4BD9-8D9E-B0200AA10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7"/>
          <a:stretch>
            <a:fillRect/>
          </a:stretch>
        </p:blipFill>
        <p:spPr bwMode="auto">
          <a:xfrm>
            <a:off x="132209" y="1436765"/>
            <a:ext cx="4019167" cy="3848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9DC0270-C939-4A24-B257-1E1986BF9522}"/>
              </a:ext>
            </a:extLst>
          </p:cNvPr>
          <p:cNvSpPr txBox="1"/>
          <p:nvPr/>
        </p:nvSpPr>
        <p:spPr>
          <a:xfrm>
            <a:off x="88393" y="5285345"/>
            <a:ext cx="44836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No degradation of photoanode performance</a:t>
            </a:r>
            <a:r>
              <a:rPr lang="en-US" dirty="0"/>
              <a:t> after 3 years at focus of “25 suns” reflectors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867F5A-310C-49C5-BC1D-AC06A771DF39}"/>
              </a:ext>
            </a:extLst>
          </p:cNvPr>
          <p:cNvSpPr txBox="1"/>
          <p:nvPr/>
        </p:nvSpPr>
        <p:spPr>
          <a:xfrm>
            <a:off x="4370003" y="1481369"/>
            <a:ext cx="43456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”At Scale” TT production at “Global Company” </a:t>
            </a:r>
            <a:r>
              <a:rPr lang="en-US" dirty="0"/>
              <a:t>of 6,600 photoanodes with area 620m</a:t>
            </a:r>
            <a:r>
              <a:rPr lang="en-US" baseline="30000" dirty="0"/>
              <a:t>2 </a:t>
            </a:r>
          </a:p>
        </p:txBody>
      </p:sp>
    </p:spTree>
    <p:extLst>
      <p:ext uri="{BB962C8B-B14F-4D97-AF65-F5344CB8AC3E}">
        <p14:creationId xmlns:p14="http://schemas.microsoft.com/office/powerpoint/2010/main" val="3075624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Oval 76">
            <a:extLst>
              <a:ext uri="{FF2B5EF4-FFF2-40B4-BE49-F238E27FC236}">
                <a16:creationId xmlns:a16="http://schemas.microsoft.com/office/drawing/2014/main" id="{226032F4-6AD8-4524-9FC8-043C46DE2DDE}"/>
              </a:ext>
            </a:extLst>
          </p:cNvPr>
          <p:cNvSpPr/>
          <p:nvPr/>
        </p:nvSpPr>
        <p:spPr bwMode="auto">
          <a:xfrm>
            <a:off x="6952074" y="3995952"/>
            <a:ext cx="228600" cy="2286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59" name="Rectangle 2">
            <a:extLst>
              <a:ext uri="{FF2B5EF4-FFF2-40B4-BE49-F238E27FC236}">
                <a16:creationId xmlns:a16="http://schemas.microsoft.com/office/drawing/2014/main" id="{F8B7DEFF-81A4-4BF8-A213-9E1D65AD5C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83013" y="208971"/>
            <a:ext cx="4845690" cy="1143000"/>
          </a:xfrm>
        </p:spPr>
        <p:txBody>
          <a:bodyPr/>
          <a:lstStyle/>
          <a:p>
            <a:pPr algn="l" eaLnBrk="1" hangingPunct="1"/>
            <a:r>
              <a:rPr lang="en-US" altLang="en-US" sz="3400" dirty="0">
                <a:solidFill>
                  <a:schemeClr val="tx1"/>
                </a:solidFill>
                <a:effectLst/>
              </a:rPr>
              <a:t>Solar Hybrid </a:t>
            </a:r>
            <a:r>
              <a:rPr lang="en-US" altLang="en-US" sz="3400" dirty="0" err="1">
                <a:solidFill>
                  <a:schemeClr val="tx1"/>
                </a:solidFill>
                <a:effectLst/>
              </a:rPr>
              <a:t>Electrolyzer</a:t>
            </a:r>
            <a:r>
              <a:rPr lang="en-US" altLang="en-US" sz="2000" dirty="0">
                <a:solidFill>
                  <a:schemeClr val="tx1"/>
                </a:solidFill>
                <a:effectLst/>
              </a:rPr>
              <a:t> </a:t>
            </a:r>
            <a:br>
              <a:rPr lang="en-US" altLang="en-US" sz="2000" dirty="0">
                <a:solidFill>
                  <a:schemeClr val="tx1"/>
                </a:solidFill>
                <a:effectLst/>
              </a:rPr>
            </a:br>
            <a:r>
              <a:rPr lang="en-US" altLang="en-US" sz="2800" cap="small" dirty="0">
                <a:solidFill>
                  <a:schemeClr val="tx1"/>
                </a:solidFill>
                <a:effectLst/>
              </a:rPr>
              <a:t>Solar-Amplified electrolysis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00E65A-6B23-4DCB-B46E-FD4D1279AC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42764E2-6EE2-4B91-AD4D-1A68B1E8D870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0A20684-E94C-4AA1-9669-293B01562E89}"/>
              </a:ext>
            </a:extLst>
          </p:cNvPr>
          <p:cNvSpPr/>
          <p:nvPr/>
        </p:nvSpPr>
        <p:spPr bwMode="auto">
          <a:xfrm>
            <a:off x="4107976" y="3260104"/>
            <a:ext cx="464024" cy="1880553"/>
          </a:xfrm>
          <a:prstGeom prst="rect">
            <a:avLst/>
          </a:prstGeom>
          <a:solidFill>
            <a:schemeClr val="bg1"/>
          </a:solidFill>
          <a:ln w="76200" cap="flat" cmpd="sng" algn="ctr">
            <a:solidFill>
              <a:schemeClr val="accent3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363DB99-7068-4143-B2D7-6D313A2258ED}"/>
              </a:ext>
            </a:extLst>
          </p:cNvPr>
          <p:cNvGrpSpPr/>
          <p:nvPr/>
        </p:nvGrpSpPr>
        <p:grpSpPr>
          <a:xfrm>
            <a:off x="2483894" y="3607561"/>
            <a:ext cx="248617" cy="1479191"/>
            <a:chOff x="2483894" y="3607561"/>
            <a:chExt cx="248617" cy="147919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DB002B4E-42F3-4FF6-A847-8A2CE4FCFFFD}"/>
                </a:ext>
              </a:extLst>
            </p:cNvPr>
            <p:cNvSpPr/>
            <p:nvPr/>
          </p:nvSpPr>
          <p:spPr bwMode="auto">
            <a:xfrm>
              <a:off x="2483894" y="3607561"/>
              <a:ext cx="137160" cy="13716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7EA012AC-2C5E-4687-B1BE-0F1BC125FC15}"/>
                </a:ext>
              </a:extLst>
            </p:cNvPr>
            <p:cNvSpPr/>
            <p:nvPr/>
          </p:nvSpPr>
          <p:spPr bwMode="auto">
            <a:xfrm>
              <a:off x="2536209" y="3860039"/>
              <a:ext cx="137160" cy="13716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F0CA7C5-F61F-4767-8CE6-D35F1658FC24}"/>
                </a:ext>
              </a:extLst>
            </p:cNvPr>
            <p:cNvSpPr/>
            <p:nvPr/>
          </p:nvSpPr>
          <p:spPr bwMode="auto">
            <a:xfrm>
              <a:off x="2556680" y="4121626"/>
              <a:ext cx="137160" cy="13716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FF2B306A-69CE-4F71-8971-1CF8E9C1CE42}"/>
                </a:ext>
              </a:extLst>
            </p:cNvPr>
            <p:cNvSpPr/>
            <p:nvPr/>
          </p:nvSpPr>
          <p:spPr bwMode="auto">
            <a:xfrm>
              <a:off x="2554405" y="4378660"/>
              <a:ext cx="137160" cy="13716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BE4448B4-9574-4AD7-9CA3-94FCE7E01F6A}"/>
                </a:ext>
              </a:extLst>
            </p:cNvPr>
            <p:cNvSpPr/>
            <p:nvPr/>
          </p:nvSpPr>
          <p:spPr bwMode="auto">
            <a:xfrm>
              <a:off x="2588525" y="4949592"/>
              <a:ext cx="137160" cy="13716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64B4C1D6-1462-4424-A2A5-A680408A7497}"/>
                </a:ext>
              </a:extLst>
            </p:cNvPr>
            <p:cNvSpPr/>
            <p:nvPr/>
          </p:nvSpPr>
          <p:spPr bwMode="auto">
            <a:xfrm>
              <a:off x="2595351" y="4678919"/>
              <a:ext cx="137160" cy="13716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661848C-4C80-421B-B83F-AD3D354BE03D}"/>
              </a:ext>
            </a:extLst>
          </p:cNvPr>
          <p:cNvGrpSpPr/>
          <p:nvPr/>
        </p:nvGrpSpPr>
        <p:grpSpPr>
          <a:xfrm>
            <a:off x="5638821" y="3596187"/>
            <a:ext cx="248617" cy="1479191"/>
            <a:chOff x="2483894" y="3607561"/>
            <a:chExt cx="248617" cy="1479191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7BDEAAE0-260A-4C3C-8461-C054E124EE60}"/>
                </a:ext>
              </a:extLst>
            </p:cNvPr>
            <p:cNvSpPr/>
            <p:nvPr/>
          </p:nvSpPr>
          <p:spPr bwMode="auto">
            <a:xfrm>
              <a:off x="2483894" y="3607561"/>
              <a:ext cx="137160" cy="13716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655FCD34-E66A-4924-9885-2552DF8718C0}"/>
                </a:ext>
              </a:extLst>
            </p:cNvPr>
            <p:cNvSpPr/>
            <p:nvPr/>
          </p:nvSpPr>
          <p:spPr bwMode="auto">
            <a:xfrm>
              <a:off x="2536209" y="3860039"/>
              <a:ext cx="137160" cy="13716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BB89CDFF-BCB9-4DB3-974E-76A5DBEA55D0}"/>
                </a:ext>
              </a:extLst>
            </p:cNvPr>
            <p:cNvSpPr/>
            <p:nvPr/>
          </p:nvSpPr>
          <p:spPr bwMode="auto">
            <a:xfrm>
              <a:off x="2556680" y="4121626"/>
              <a:ext cx="137160" cy="13716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8F90EBC5-BDD7-49FB-AD88-4EAF5FCFB96D}"/>
                </a:ext>
              </a:extLst>
            </p:cNvPr>
            <p:cNvSpPr/>
            <p:nvPr/>
          </p:nvSpPr>
          <p:spPr bwMode="auto">
            <a:xfrm>
              <a:off x="2554405" y="4378660"/>
              <a:ext cx="137160" cy="13716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21A1D484-29D2-4E8F-85F0-6DBAAF1013D6}"/>
                </a:ext>
              </a:extLst>
            </p:cNvPr>
            <p:cNvSpPr/>
            <p:nvPr/>
          </p:nvSpPr>
          <p:spPr bwMode="auto">
            <a:xfrm>
              <a:off x="2588525" y="4949592"/>
              <a:ext cx="137160" cy="13716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89BE25FF-0716-430A-8D30-C7682570CFD9}"/>
                </a:ext>
              </a:extLst>
            </p:cNvPr>
            <p:cNvSpPr/>
            <p:nvPr/>
          </p:nvSpPr>
          <p:spPr bwMode="auto">
            <a:xfrm>
              <a:off x="2595351" y="4678919"/>
              <a:ext cx="137160" cy="13716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  <p:sp>
        <p:nvSpPr>
          <p:cNvPr id="60" name="Oval 59">
            <a:extLst>
              <a:ext uri="{FF2B5EF4-FFF2-40B4-BE49-F238E27FC236}">
                <a16:creationId xmlns:a16="http://schemas.microsoft.com/office/drawing/2014/main" id="{BC2110F6-3DC8-4513-BBC0-7087755FDD67}"/>
              </a:ext>
            </a:extLst>
          </p:cNvPr>
          <p:cNvSpPr/>
          <p:nvPr/>
        </p:nvSpPr>
        <p:spPr bwMode="auto">
          <a:xfrm>
            <a:off x="6100577" y="3598460"/>
            <a:ext cx="137160" cy="13716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770DF637-EB57-4A81-8F30-43372DE938F7}"/>
              </a:ext>
            </a:extLst>
          </p:cNvPr>
          <p:cNvSpPr/>
          <p:nvPr/>
        </p:nvSpPr>
        <p:spPr bwMode="auto">
          <a:xfrm>
            <a:off x="6057355" y="3860036"/>
            <a:ext cx="137160" cy="13716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29B9E93E-3639-472A-96FA-C774908A43F2}"/>
              </a:ext>
            </a:extLst>
          </p:cNvPr>
          <p:cNvSpPr/>
          <p:nvPr/>
        </p:nvSpPr>
        <p:spPr bwMode="auto">
          <a:xfrm>
            <a:off x="6068730" y="4112525"/>
            <a:ext cx="137160" cy="13716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0C2BA035-2316-4694-8126-63F66B3430FE}"/>
              </a:ext>
            </a:extLst>
          </p:cNvPr>
          <p:cNvSpPr/>
          <p:nvPr/>
        </p:nvSpPr>
        <p:spPr bwMode="auto">
          <a:xfrm>
            <a:off x="6057355" y="4405952"/>
            <a:ext cx="137160" cy="13716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FEACA291-1D46-4E95-A76B-B5FFF1657BE4}"/>
              </a:ext>
            </a:extLst>
          </p:cNvPr>
          <p:cNvSpPr/>
          <p:nvPr/>
        </p:nvSpPr>
        <p:spPr bwMode="auto">
          <a:xfrm>
            <a:off x="6064181" y="4940491"/>
            <a:ext cx="137160" cy="13716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BA059E77-FCB3-4434-99BD-6363F24C390B}"/>
              </a:ext>
            </a:extLst>
          </p:cNvPr>
          <p:cNvSpPr/>
          <p:nvPr/>
        </p:nvSpPr>
        <p:spPr bwMode="auto">
          <a:xfrm>
            <a:off x="6080105" y="4683465"/>
            <a:ext cx="137160" cy="13716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1A24B65D-214E-4FA6-8212-BE1248FE769A}"/>
              </a:ext>
            </a:extLst>
          </p:cNvPr>
          <p:cNvSpPr/>
          <p:nvPr/>
        </p:nvSpPr>
        <p:spPr bwMode="auto">
          <a:xfrm>
            <a:off x="5198209" y="3620065"/>
            <a:ext cx="228600" cy="2286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2CE01812-6137-4AB3-85AB-FBB298485D79}"/>
              </a:ext>
            </a:extLst>
          </p:cNvPr>
          <p:cNvSpPr/>
          <p:nvPr/>
        </p:nvSpPr>
        <p:spPr bwMode="auto">
          <a:xfrm>
            <a:off x="2039774" y="3608245"/>
            <a:ext cx="228600" cy="2286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F0D325B0-E6ED-4B8C-B150-329F99D801C9}"/>
              </a:ext>
            </a:extLst>
          </p:cNvPr>
          <p:cNvSpPr/>
          <p:nvPr/>
        </p:nvSpPr>
        <p:spPr bwMode="auto">
          <a:xfrm>
            <a:off x="2011697" y="3968427"/>
            <a:ext cx="228600" cy="2286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0E04C3CA-4221-45FE-B801-A28CC58BED5C}"/>
              </a:ext>
            </a:extLst>
          </p:cNvPr>
          <p:cNvSpPr/>
          <p:nvPr/>
        </p:nvSpPr>
        <p:spPr bwMode="auto">
          <a:xfrm>
            <a:off x="1969979" y="4367286"/>
            <a:ext cx="228600" cy="2286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9B52F71F-6DAC-4428-840F-67FD392B69E6}"/>
              </a:ext>
            </a:extLst>
          </p:cNvPr>
          <p:cNvSpPr/>
          <p:nvPr/>
        </p:nvSpPr>
        <p:spPr bwMode="auto">
          <a:xfrm>
            <a:off x="1956336" y="4800968"/>
            <a:ext cx="228600" cy="2286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C55E47C6-62A7-4218-8C6F-21D70F22A474}"/>
              </a:ext>
            </a:extLst>
          </p:cNvPr>
          <p:cNvSpPr/>
          <p:nvPr/>
        </p:nvSpPr>
        <p:spPr bwMode="auto">
          <a:xfrm>
            <a:off x="5191064" y="4345335"/>
            <a:ext cx="228600" cy="2286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0451BC7D-C443-4170-8F5D-F80FFD843ADA}"/>
              </a:ext>
            </a:extLst>
          </p:cNvPr>
          <p:cNvSpPr/>
          <p:nvPr/>
        </p:nvSpPr>
        <p:spPr bwMode="auto">
          <a:xfrm>
            <a:off x="5148693" y="4800968"/>
            <a:ext cx="228600" cy="2286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94389739-CF12-437E-8C54-1C06EFF93D6A}"/>
              </a:ext>
            </a:extLst>
          </p:cNvPr>
          <p:cNvSpPr/>
          <p:nvPr/>
        </p:nvSpPr>
        <p:spPr bwMode="auto">
          <a:xfrm>
            <a:off x="5186236" y="3995952"/>
            <a:ext cx="228600" cy="2286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03320176-E3E7-4C36-A670-7E7FB455A8D9}"/>
              </a:ext>
            </a:extLst>
          </p:cNvPr>
          <p:cNvSpPr/>
          <p:nvPr/>
        </p:nvSpPr>
        <p:spPr bwMode="auto">
          <a:xfrm>
            <a:off x="6906464" y="3663283"/>
            <a:ext cx="228600" cy="2286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0DB967BB-3791-48E3-A14B-33EAFE8A95DF}"/>
              </a:ext>
            </a:extLst>
          </p:cNvPr>
          <p:cNvSpPr/>
          <p:nvPr/>
        </p:nvSpPr>
        <p:spPr bwMode="auto">
          <a:xfrm>
            <a:off x="6870075" y="4773301"/>
            <a:ext cx="228600" cy="2286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88A0843E-D1D8-44EB-9C32-E392949FD98F}"/>
              </a:ext>
            </a:extLst>
          </p:cNvPr>
          <p:cNvSpPr/>
          <p:nvPr/>
        </p:nvSpPr>
        <p:spPr bwMode="auto">
          <a:xfrm>
            <a:off x="6856419" y="4122758"/>
            <a:ext cx="228600" cy="2286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6AFDA90B-1B8D-4180-A2F5-F2584DCC217D}"/>
              </a:ext>
            </a:extLst>
          </p:cNvPr>
          <p:cNvSpPr/>
          <p:nvPr/>
        </p:nvSpPr>
        <p:spPr bwMode="auto">
          <a:xfrm>
            <a:off x="6879169" y="4441210"/>
            <a:ext cx="228600" cy="2286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CCDE59-5A21-4175-A69A-F232DDF417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629" y="1415255"/>
            <a:ext cx="4992787" cy="5389994"/>
          </a:xfrm>
          <a:prstGeom prst="rect">
            <a:avLst/>
          </a:prstGeom>
          <a:solidFill>
            <a:srgbClr val="DDDDDD"/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5A9F20-3C1E-4B65-98A5-50B375FF74F9}"/>
              </a:ext>
            </a:extLst>
          </p:cNvPr>
          <p:cNvSpPr txBox="1"/>
          <p:nvPr/>
        </p:nvSpPr>
        <p:spPr>
          <a:xfrm>
            <a:off x="4718304" y="1472184"/>
            <a:ext cx="43489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 </a:t>
            </a:r>
            <a:r>
              <a:rPr lang="en-US" sz="2800" dirty="0" err="1"/>
              <a:t>Electrolyzer</a:t>
            </a:r>
            <a:r>
              <a:rPr lang="en-US" sz="2800" dirty="0"/>
              <a:t> </a:t>
            </a:r>
          </a:p>
          <a:p>
            <a:r>
              <a:rPr lang="en-US" sz="2800" dirty="0"/>
              <a:t>      (Alkaline) Cell</a:t>
            </a:r>
          </a:p>
          <a:p>
            <a:pPr algn="ctr"/>
            <a:endParaRPr lang="en-US" sz="2800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22BEAE-6EC6-45B2-A294-79B3756CC4C7}"/>
              </a:ext>
            </a:extLst>
          </p:cNvPr>
          <p:cNvSpPr txBox="1"/>
          <p:nvPr/>
        </p:nvSpPr>
        <p:spPr>
          <a:xfrm>
            <a:off x="2883148" y="5974940"/>
            <a:ext cx="45222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Anode  Cathode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B1412B-E5D3-4832-BFE2-EF899E2D3859}"/>
              </a:ext>
            </a:extLst>
          </p:cNvPr>
          <p:cNvSpPr txBox="1"/>
          <p:nvPr/>
        </p:nvSpPr>
        <p:spPr>
          <a:xfrm>
            <a:off x="1949342" y="1386610"/>
            <a:ext cx="178751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/>
              <a:t>V</a:t>
            </a:r>
            <a:r>
              <a:rPr lang="en-US" sz="3200" baseline="-25000" dirty="0" err="1"/>
              <a:t>Anode</a:t>
            </a:r>
            <a:endParaRPr lang="en-US" sz="3200" baseline="-25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190F85-0698-430D-8106-B7670FF22ACF}"/>
              </a:ext>
            </a:extLst>
          </p:cNvPr>
          <p:cNvSpPr/>
          <p:nvPr/>
        </p:nvSpPr>
        <p:spPr bwMode="auto">
          <a:xfrm>
            <a:off x="4718050" y="2752976"/>
            <a:ext cx="1746250" cy="3221964"/>
          </a:xfrm>
          <a:prstGeom prst="rect">
            <a:avLst/>
          </a:prstGeom>
          <a:solidFill>
            <a:schemeClr val="bg1">
              <a:lumMod val="75000"/>
              <a:alpha val="65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B93175-B201-4C03-8F2E-B0E0DF83BCD7}"/>
              </a:ext>
            </a:extLst>
          </p:cNvPr>
          <p:cNvSpPr txBox="1"/>
          <p:nvPr/>
        </p:nvSpPr>
        <p:spPr>
          <a:xfrm>
            <a:off x="261162" y="1718331"/>
            <a:ext cx="104825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I</a:t>
            </a:r>
            <a:r>
              <a:rPr lang="en-US" sz="3200" baseline="-25000" dirty="0"/>
              <a:t>H2 </a:t>
            </a:r>
            <a:r>
              <a:rPr lang="en-US" sz="3200" dirty="0"/>
              <a:t>=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34F116-A032-471A-94B6-1FABC7B1AE02}"/>
              </a:ext>
            </a:extLst>
          </p:cNvPr>
          <p:cNvSpPr txBox="1"/>
          <p:nvPr/>
        </p:nvSpPr>
        <p:spPr>
          <a:xfrm>
            <a:off x="1981563" y="2104974"/>
            <a:ext cx="105015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/>
              <a:t>R</a:t>
            </a:r>
            <a:r>
              <a:rPr lang="en-US" sz="3200" baseline="-25000" dirty="0" err="1"/>
              <a:t>Cell</a:t>
            </a:r>
            <a:endParaRPr lang="en-US" sz="3200" baseline="-250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63293E2-3DD1-4F5B-97B8-A9ADC3BE96F1}"/>
              </a:ext>
            </a:extLst>
          </p:cNvPr>
          <p:cNvCxnSpPr/>
          <p:nvPr/>
        </p:nvCxnSpPr>
        <p:spPr bwMode="auto">
          <a:xfrm>
            <a:off x="1314734" y="2042615"/>
            <a:ext cx="21336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E46F1663-D9EA-4F16-B32B-F4238921AC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981" y="2120908"/>
            <a:ext cx="648318" cy="1315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964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Oval 76">
            <a:extLst>
              <a:ext uri="{FF2B5EF4-FFF2-40B4-BE49-F238E27FC236}">
                <a16:creationId xmlns:a16="http://schemas.microsoft.com/office/drawing/2014/main" id="{226032F4-6AD8-4524-9FC8-043C46DE2DDE}"/>
              </a:ext>
            </a:extLst>
          </p:cNvPr>
          <p:cNvSpPr/>
          <p:nvPr/>
        </p:nvSpPr>
        <p:spPr bwMode="auto">
          <a:xfrm>
            <a:off x="6952074" y="3995952"/>
            <a:ext cx="228600" cy="2286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59" name="Rectangle 2">
            <a:extLst>
              <a:ext uri="{FF2B5EF4-FFF2-40B4-BE49-F238E27FC236}">
                <a16:creationId xmlns:a16="http://schemas.microsoft.com/office/drawing/2014/main" id="{F8B7DEFF-81A4-4BF8-A213-9E1D65AD5C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83013" y="208971"/>
            <a:ext cx="4845690" cy="1143000"/>
          </a:xfrm>
        </p:spPr>
        <p:txBody>
          <a:bodyPr/>
          <a:lstStyle/>
          <a:p>
            <a:pPr algn="l" eaLnBrk="1" hangingPunct="1"/>
            <a:r>
              <a:rPr lang="en-US" altLang="en-US" sz="3400" dirty="0">
                <a:solidFill>
                  <a:schemeClr val="tx1"/>
                </a:solidFill>
                <a:effectLst/>
              </a:rPr>
              <a:t>Solar Hybrid </a:t>
            </a:r>
            <a:r>
              <a:rPr lang="en-US" altLang="en-US" sz="3400" dirty="0" err="1">
                <a:solidFill>
                  <a:schemeClr val="tx1"/>
                </a:solidFill>
                <a:effectLst/>
              </a:rPr>
              <a:t>Electrolyzer</a:t>
            </a:r>
            <a:r>
              <a:rPr lang="en-US" altLang="en-US" sz="2000" dirty="0">
                <a:solidFill>
                  <a:schemeClr val="tx1"/>
                </a:solidFill>
                <a:effectLst/>
              </a:rPr>
              <a:t> </a:t>
            </a:r>
            <a:br>
              <a:rPr lang="en-US" altLang="en-US" sz="2000" dirty="0">
                <a:solidFill>
                  <a:schemeClr val="tx1"/>
                </a:solidFill>
                <a:effectLst/>
              </a:rPr>
            </a:br>
            <a:r>
              <a:rPr lang="en-US" altLang="en-US" sz="2800" cap="small" dirty="0">
                <a:solidFill>
                  <a:schemeClr val="tx1"/>
                </a:solidFill>
                <a:effectLst/>
              </a:rPr>
              <a:t>Solar-Amplified electrolysis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00E65A-6B23-4DCB-B46E-FD4D1279AC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42764E2-6EE2-4B91-AD4D-1A68B1E8D870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363DB99-7068-4143-B2D7-6D313A2258ED}"/>
              </a:ext>
            </a:extLst>
          </p:cNvPr>
          <p:cNvGrpSpPr/>
          <p:nvPr/>
        </p:nvGrpSpPr>
        <p:grpSpPr>
          <a:xfrm>
            <a:off x="2483894" y="3607561"/>
            <a:ext cx="248617" cy="1479191"/>
            <a:chOff x="2483894" y="3607561"/>
            <a:chExt cx="248617" cy="147919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DB002B4E-42F3-4FF6-A847-8A2CE4FCFFFD}"/>
                </a:ext>
              </a:extLst>
            </p:cNvPr>
            <p:cNvSpPr/>
            <p:nvPr/>
          </p:nvSpPr>
          <p:spPr bwMode="auto">
            <a:xfrm>
              <a:off x="2483894" y="3607561"/>
              <a:ext cx="137160" cy="13716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7EA012AC-2C5E-4687-B1BE-0F1BC125FC15}"/>
                </a:ext>
              </a:extLst>
            </p:cNvPr>
            <p:cNvSpPr/>
            <p:nvPr/>
          </p:nvSpPr>
          <p:spPr bwMode="auto">
            <a:xfrm>
              <a:off x="2536209" y="3860039"/>
              <a:ext cx="137160" cy="13716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F0CA7C5-F61F-4767-8CE6-D35F1658FC24}"/>
                </a:ext>
              </a:extLst>
            </p:cNvPr>
            <p:cNvSpPr/>
            <p:nvPr/>
          </p:nvSpPr>
          <p:spPr bwMode="auto">
            <a:xfrm>
              <a:off x="2556680" y="4121626"/>
              <a:ext cx="137160" cy="13716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FF2B306A-69CE-4F71-8971-1CF8E9C1CE42}"/>
                </a:ext>
              </a:extLst>
            </p:cNvPr>
            <p:cNvSpPr/>
            <p:nvPr/>
          </p:nvSpPr>
          <p:spPr bwMode="auto">
            <a:xfrm>
              <a:off x="2554405" y="4378660"/>
              <a:ext cx="137160" cy="13716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BE4448B4-9574-4AD7-9CA3-94FCE7E01F6A}"/>
                </a:ext>
              </a:extLst>
            </p:cNvPr>
            <p:cNvSpPr/>
            <p:nvPr/>
          </p:nvSpPr>
          <p:spPr bwMode="auto">
            <a:xfrm>
              <a:off x="2588525" y="4949592"/>
              <a:ext cx="137160" cy="13716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64B4C1D6-1462-4424-A2A5-A680408A7497}"/>
                </a:ext>
              </a:extLst>
            </p:cNvPr>
            <p:cNvSpPr/>
            <p:nvPr/>
          </p:nvSpPr>
          <p:spPr bwMode="auto">
            <a:xfrm>
              <a:off x="2595351" y="4678919"/>
              <a:ext cx="137160" cy="13716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661848C-4C80-421B-B83F-AD3D354BE03D}"/>
              </a:ext>
            </a:extLst>
          </p:cNvPr>
          <p:cNvGrpSpPr/>
          <p:nvPr/>
        </p:nvGrpSpPr>
        <p:grpSpPr>
          <a:xfrm>
            <a:off x="5638821" y="3596187"/>
            <a:ext cx="248617" cy="1479191"/>
            <a:chOff x="2483894" y="3607561"/>
            <a:chExt cx="248617" cy="1479191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7BDEAAE0-260A-4C3C-8461-C054E124EE60}"/>
                </a:ext>
              </a:extLst>
            </p:cNvPr>
            <p:cNvSpPr/>
            <p:nvPr/>
          </p:nvSpPr>
          <p:spPr bwMode="auto">
            <a:xfrm>
              <a:off x="2483894" y="3607561"/>
              <a:ext cx="137160" cy="13716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655FCD34-E66A-4924-9885-2552DF8718C0}"/>
                </a:ext>
              </a:extLst>
            </p:cNvPr>
            <p:cNvSpPr/>
            <p:nvPr/>
          </p:nvSpPr>
          <p:spPr bwMode="auto">
            <a:xfrm>
              <a:off x="2536209" y="3860039"/>
              <a:ext cx="137160" cy="13716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BB89CDFF-BCB9-4DB3-974E-76A5DBEA55D0}"/>
                </a:ext>
              </a:extLst>
            </p:cNvPr>
            <p:cNvSpPr/>
            <p:nvPr/>
          </p:nvSpPr>
          <p:spPr bwMode="auto">
            <a:xfrm>
              <a:off x="2556680" y="4121626"/>
              <a:ext cx="137160" cy="13716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8F90EBC5-BDD7-49FB-AD88-4EAF5FCFB96D}"/>
                </a:ext>
              </a:extLst>
            </p:cNvPr>
            <p:cNvSpPr/>
            <p:nvPr/>
          </p:nvSpPr>
          <p:spPr bwMode="auto">
            <a:xfrm>
              <a:off x="2554405" y="4378660"/>
              <a:ext cx="137160" cy="13716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21A1D484-29D2-4E8F-85F0-6DBAAF1013D6}"/>
                </a:ext>
              </a:extLst>
            </p:cNvPr>
            <p:cNvSpPr/>
            <p:nvPr/>
          </p:nvSpPr>
          <p:spPr bwMode="auto">
            <a:xfrm>
              <a:off x="2588525" y="4949592"/>
              <a:ext cx="137160" cy="13716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89BE25FF-0716-430A-8D30-C7682570CFD9}"/>
                </a:ext>
              </a:extLst>
            </p:cNvPr>
            <p:cNvSpPr/>
            <p:nvPr/>
          </p:nvSpPr>
          <p:spPr bwMode="auto">
            <a:xfrm>
              <a:off x="2595351" y="4678919"/>
              <a:ext cx="137160" cy="13716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  <p:sp>
        <p:nvSpPr>
          <p:cNvPr id="60" name="Oval 59">
            <a:extLst>
              <a:ext uri="{FF2B5EF4-FFF2-40B4-BE49-F238E27FC236}">
                <a16:creationId xmlns:a16="http://schemas.microsoft.com/office/drawing/2014/main" id="{BC2110F6-3DC8-4513-BBC0-7087755FDD67}"/>
              </a:ext>
            </a:extLst>
          </p:cNvPr>
          <p:cNvSpPr/>
          <p:nvPr/>
        </p:nvSpPr>
        <p:spPr bwMode="auto">
          <a:xfrm>
            <a:off x="6100577" y="3598460"/>
            <a:ext cx="137160" cy="13716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770DF637-EB57-4A81-8F30-43372DE938F7}"/>
              </a:ext>
            </a:extLst>
          </p:cNvPr>
          <p:cNvSpPr/>
          <p:nvPr/>
        </p:nvSpPr>
        <p:spPr bwMode="auto">
          <a:xfrm>
            <a:off x="6057355" y="3860036"/>
            <a:ext cx="137160" cy="13716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29B9E93E-3639-472A-96FA-C774908A43F2}"/>
              </a:ext>
            </a:extLst>
          </p:cNvPr>
          <p:cNvSpPr/>
          <p:nvPr/>
        </p:nvSpPr>
        <p:spPr bwMode="auto">
          <a:xfrm>
            <a:off x="6068730" y="4112525"/>
            <a:ext cx="137160" cy="13716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0C2BA035-2316-4694-8126-63F66B3430FE}"/>
              </a:ext>
            </a:extLst>
          </p:cNvPr>
          <p:cNvSpPr/>
          <p:nvPr/>
        </p:nvSpPr>
        <p:spPr bwMode="auto">
          <a:xfrm>
            <a:off x="6057355" y="4405952"/>
            <a:ext cx="137160" cy="13716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FEACA291-1D46-4E95-A76B-B5FFF1657BE4}"/>
              </a:ext>
            </a:extLst>
          </p:cNvPr>
          <p:cNvSpPr/>
          <p:nvPr/>
        </p:nvSpPr>
        <p:spPr bwMode="auto">
          <a:xfrm>
            <a:off x="6064181" y="4940491"/>
            <a:ext cx="137160" cy="13716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BA059E77-FCB3-4434-99BD-6363F24C390B}"/>
              </a:ext>
            </a:extLst>
          </p:cNvPr>
          <p:cNvSpPr/>
          <p:nvPr/>
        </p:nvSpPr>
        <p:spPr bwMode="auto">
          <a:xfrm>
            <a:off x="6080105" y="4683465"/>
            <a:ext cx="137160" cy="13716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1A24B65D-214E-4FA6-8212-BE1248FE769A}"/>
              </a:ext>
            </a:extLst>
          </p:cNvPr>
          <p:cNvSpPr/>
          <p:nvPr/>
        </p:nvSpPr>
        <p:spPr bwMode="auto">
          <a:xfrm>
            <a:off x="5198209" y="3620065"/>
            <a:ext cx="228600" cy="2286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2CE01812-6137-4AB3-85AB-FBB298485D79}"/>
              </a:ext>
            </a:extLst>
          </p:cNvPr>
          <p:cNvSpPr/>
          <p:nvPr/>
        </p:nvSpPr>
        <p:spPr bwMode="auto">
          <a:xfrm>
            <a:off x="2039774" y="3608245"/>
            <a:ext cx="228600" cy="2286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F0D325B0-E6ED-4B8C-B150-329F99D801C9}"/>
              </a:ext>
            </a:extLst>
          </p:cNvPr>
          <p:cNvSpPr/>
          <p:nvPr/>
        </p:nvSpPr>
        <p:spPr bwMode="auto">
          <a:xfrm>
            <a:off x="2011697" y="3968427"/>
            <a:ext cx="228600" cy="2286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0E04C3CA-4221-45FE-B801-A28CC58BED5C}"/>
              </a:ext>
            </a:extLst>
          </p:cNvPr>
          <p:cNvSpPr/>
          <p:nvPr/>
        </p:nvSpPr>
        <p:spPr bwMode="auto">
          <a:xfrm>
            <a:off x="1969979" y="4367286"/>
            <a:ext cx="228600" cy="2286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9B52F71F-6DAC-4428-840F-67FD392B69E6}"/>
              </a:ext>
            </a:extLst>
          </p:cNvPr>
          <p:cNvSpPr/>
          <p:nvPr/>
        </p:nvSpPr>
        <p:spPr bwMode="auto">
          <a:xfrm>
            <a:off x="1956336" y="4800968"/>
            <a:ext cx="228600" cy="2286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C55E47C6-62A7-4218-8C6F-21D70F22A474}"/>
              </a:ext>
            </a:extLst>
          </p:cNvPr>
          <p:cNvSpPr/>
          <p:nvPr/>
        </p:nvSpPr>
        <p:spPr bwMode="auto">
          <a:xfrm>
            <a:off x="5191064" y="4345335"/>
            <a:ext cx="228600" cy="2286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0451BC7D-C443-4170-8F5D-F80FFD843ADA}"/>
              </a:ext>
            </a:extLst>
          </p:cNvPr>
          <p:cNvSpPr/>
          <p:nvPr/>
        </p:nvSpPr>
        <p:spPr bwMode="auto">
          <a:xfrm>
            <a:off x="5148693" y="4800968"/>
            <a:ext cx="228600" cy="2286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94389739-CF12-437E-8C54-1C06EFF93D6A}"/>
              </a:ext>
            </a:extLst>
          </p:cNvPr>
          <p:cNvSpPr/>
          <p:nvPr/>
        </p:nvSpPr>
        <p:spPr bwMode="auto">
          <a:xfrm>
            <a:off x="5186236" y="3995952"/>
            <a:ext cx="228600" cy="2286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03320176-E3E7-4C36-A670-7E7FB455A8D9}"/>
              </a:ext>
            </a:extLst>
          </p:cNvPr>
          <p:cNvSpPr/>
          <p:nvPr/>
        </p:nvSpPr>
        <p:spPr bwMode="auto">
          <a:xfrm>
            <a:off x="6906464" y="3663283"/>
            <a:ext cx="228600" cy="2286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0DB967BB-3791-48E3-A14B-33EAFE8A95DF}"/>
              </a:ext>
            </a:extLst>
          </p:cNvPr>
          <p:cNvSpPr/>
          <p:nvPr/>
        </p:nvSpPr>
        <p:spPr bwMode="auto">
          <a:xfrm>
            <a:off x="6870075" y="4773301"/>
            <a:ext cx="228600" cy="2286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88A0843E-D1D8-44EB-9C32-E392949FD98F}"/>
              </a:ext>
            </a:extLst>
          </p:cNvPr>
          <p:cNvSpPr/>
          <p:nvPr/>
        </p:nvSpPr>
        <p:spPr bwMode="auto">
          <a:xfrm>
            <a:off x="6856419" y="4122758"/>
            <a:ext cx="228600" cy="2286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6AFDA90B-1B8D-4180-A2F5-F2584DCC217D}"/>
              </a:ext>
            </a:extLst>
          </p:cNvPr>
          <p:cNvSpPr/>
          <p:nvPr/>
        </p:nvSpPr>
        <p:spPr bwMode="auto">
          <a:xfrm>
            <a:off x="6879169" y="4441210"/>
            <a:ext cx="228600" cy="2286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4C0412-647F-4705-8F0D-1607339DD849}"/>
              </a:ext>
            </a:extLst>
          </p:cNvPr>
          <p:cNvSpPr txBox="1"/>
          <p:nvPr/>
        </p:nvSpPr>
        <p:spPr>
          <a:xfrm>
            <a:off x="1251294" y="1532126"/>
            <a:ext cx="890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</a:t>
            </a:r>
            <a:r>
              <a:rPr lang="en-US" baseline="-25000" dirty="0"/>
              <a:t>MMO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03A8991-0FB0-4810-A715-E4150B031D4A}"/>
              </a:ext>
            </a:extLst>
          </p:cNvPr>
          <p:cNvSpPr/>
          <p:nvPr/>
        </p:nvSpPr>
        <p:spPr bwMode="auto">
          <a:xfrm>
            <a:off x="1251294" y="1532126"/>
            <a:ext cx="3275214" cy="4309206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7F5A5A6C-C670-48E6-886C-FE012D8204D3}"/>
              </a:ext>
            </a:extLst>
          </p:cNvPr>
          <p:cNvSpPr/>
          <p:nvPr/>
        </p:nvSpPr>
        <p:spPr bwMode="auto">
          <a:xfrm>
            <a:off x="5578092" y="3994388"/>
            <a:ext cx="137160" cy="13716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D23A8965-A1D0-4A96-ADD7-29980ECE9453}"/>
              </a:ext>
            </a:extLst>
          </p:cNvPr>
          <p:cNvSpPr/>
          <p:nvPr/>
        </p:nvSpPr>
        <p:spPr bwMode="auto">
          <a:xfrm>
            <a:off x="5608173" y="4571907"/>
            <a:ext cx="137160" cy="13716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9D4C0246-91F3-42A8-959B-23A8658B87E9}"/>
              </a:ext>
            </a:extLst>
          </p:cNvPr>
          <p:cNvSpPr/>
          <p:nvPr/>
        </p:nvSpPr>
        <p:spPr bwMode="auto">
          <a:xfrm>
            <a:off x="5620204" y="4866678"/>
            <a:ext cx="137160" cy="13716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DEFACBC1-DE9E-4C02-9BBB-A3B4463E86C3}"/>
              </a:ext>
            </a:extLst>
          </p:cNvPr>
          <p:cNvSpPr/>
          <p:nvPr/>
        </p:nvSpPr>
        <p:spPr bwMode="auto">
          <a:xfrm>
            <a:off x="5614185" y="4253072"/>
            <a:ext cx="137160" cy="13716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32BAF182-4163-4DA9-B49F-63CA4861EFA5}"/>
              </a:ext>
            </a:extLst>
          </p:cNvPr>
          <p:cNvSpPr/>
          <p:nvPr/>
        </p:nvSpPr>
        <p:spPr bwMode="auto">
          <a:xfrm>
            <a:off x="5578094" y="3729693"/>
            <a:ext cx="137160" cy="13716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DF28B781-0E93-405F-8523-DC03CFEA79D1}"/>
              </a:ext>
            </a:extLst>
          </p:cNvPr>
          <p:cNvSpPr/>
          <p:nvPr/>
        </p:nvSpPr>
        <p:spPr bwMode="auto">
          <a:xfrm>
            <a:off x="5120616" y="4538277"/>
            <a:ext cx="228600" cy="2286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4F0F3093-04F0-4850-9203-5C467AA47AB6}"/>
              </a:ext>
            </a:extLst>
          </p:cNvPr>
          <p:cNvSpPr/>
          <p:nvPr/>
        </p:nvSpPr>
        <p:spPr bwMode="auto">
          <a:xfrm>
            <a:off x="5138668" y="3822398"/>
            <a:ext cx="228600" cy="2286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0DED2C61-FD97-4688-95D4-79EA3841BAD2}"/>
              </a:ext>
            </a:extLst>
          </p:cNvPr>
          <p:cNvSpPr/>
          <p:nvPr/>
        </p:nvSpPr>
        <p:spPr bwMode="auto">
          <a:xfrm>
            <a:off x="5114605" y="4231466"/>
            <a:ext cx="228600" cy="2286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34F367-283F-4FDA-AE4E-40BFEA6F31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42" y="1401844"/>
            <a:ext cx="6635383" cy="54214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5DFC32-7C43-4DCD-975B-1AD2A5171F41}"/>
              </a:ext>
            </a:extLst>
          </p:cNvPr>
          <p:cNvSpPr txBox="1"/>
          <p:nvPr/>
        </p:nvSpPr>
        <p:spPr>
          <a:xfrm>
            <a:off x="4718304" y="1472184"/>
            <a:ext cx="43489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Photo-Electro-Chemical (PEC) Cell</a:t>
            </a:r>
          </a:p>
          <a:p>
            <a:pPr algn="ctr"/>
            <a:r>
              <a:rPr lang="en-US" sz="2800" i="1" dirty="0">
                <a:solidFill>
                  <a:schemeClr val="accent1">
                    <a:lumMod val="75000"/>
                  </a:schemeClr>
                </a:solidFill>
              </a:rPr>
              <a:t>+ Photovoltage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23F77D-EC8A-451C-B835-DC3C4706ECD4}"/>
              </a:ext>
            </a:extLst>
          </p:cNvPr>
          <p:cNvSpPr txBox="1"/>
          <p:nvPr/>
        </p:nvSpPr>
        <p:spPr>
          <a:xfrm>
            <a:off x="2883148" y="5974940"/>
            <a:ext cx="508595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Anode  Cathode  Photoanode/diode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43DD2C-CA5B-4617-A87A-E95EAE8BCE54}"/>
              </a:ext>
            </a:extLst>
          </p:cNvPr>
          <p:cNvSpPr txBox="1"/>
          <p:nvPr/>
        </p:nvSpPr>
        <p:spPr>
          <a:xfrm>
            <a:off x="1329579" y="1390761"/>
            <a:ext cx="239396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V</a:t>
            </a:r>
            <a:r>
              <a:rPr lang="en-US" sz="3200" baseline="-25000" dirty="0"/>
              <a:t>PA</a:t>
            </a:r>
            <a:r>
              <a:rPr lang="en-US" sz="3200" dirty="0"/>
              <a:t>+ </a:t>
            </a:r>
            <a:r>
              <a:rPr lang="en-US" sz="3200" dirty="0" err="1"/>
              <a:t>V</a:t>
            </a:r>
            <a:r>
              <a:rPr lang="en-US" sz="3200" baseline="-25000" dirty="0" err="1"/>
              <a:t>Anode</a:t>
            </a:r>
            <a:endParaRPr lang="en-US" sz="3200" baseline="-25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AC297AE-2CFC-4868-99FA-2D93779C04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3419856"/>
            <a:ext cx="2764201" cy="2541816"/>
          </a:xfrm>
          <a:prstGeom prst="rect">
            <a:avLst/>
          </a:prstGeom>
        </p:spPr>
      </p:pic>
      <p:sp>
        <p:nvSpPr>
          <p:cNvPr id="10" name="Arrow: Up 9">
            <a:extLst>
              <a:ext uri="{FF2B5EF4-FFF2-40B4-BE49-F238E27FC236}">
                <a16:creationId xmlns:a16="http://schemas.microsoft.com/office/drawing/2014/main" id="{DA5F60EB-D228-425D-9B1E-90B44AF341E4}"/>
              </a:ext>
            </a:extLst>
          </p:cNvPr>
          <p:cNvSpPr/>
          <p:nvPr/>
        </p:nvSpPr>
        <p:spPr bwMode="auto">
          <a:xfrm>
            <a:off x="473718" y="5838970"/>
            <a:ext cx="383023" cy="806580"/>
          </a:xfrm>
          <a:prstGeom prst="upArrow">
            <a:avLst/>
          </a:prstGeom>
          <a:solidFill>
            <a:schemeClr val="accent1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744A92C3-0EC3-446E-98B2-ABC21C5DC337}"/>
              </a:ext>
            </a:extLst>
          </p:cNvPr>
          <p:cNvCxnSpPr/>
          <p:nvPr/>
        </p:nvCxnSpPr>
        <p:spPr bwMode="auto">
          <a:xfrm>
            <a:off x="1314734" y="2042615"/>
            <a:ext cx="21336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B24E50F-0B9C-48CC-8953-BEC52D372980}"/>
              </a:ext>
            </a:extLst>
          </p:cNvPr>
          <p:cNvSpPr txBox="1"/>
          <p:nvPr/>
        </p:nvSpPr>
        <p:spPr>
          <a:xfrm>
            <a:off x="208434" y="1569551"/>
            <a:ext cx="1139297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dirty="0"/>
              <a:t>I</a:t>
            </a:r>
            <a:r>
              <a:rPr lang="en-US" sz="3200" baseline="-25000" dirty="0"/>
              <a:t>H2 </a:t>
            </a:r>
            <a:r>
              <a:rPr lang="en-US" sz="3200" dirty="0"/>
              <a:t>=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E95F83-CB8B-4B67-9C21-5FFF56E6A3B2}"/>
              </a:ext>
            </a:extLst>
          </p:cNvPr>
          <p:cNvSpPr txBox="1"/>
          <p:nvPr/>
        </p:nvSpPr>
        <p:spPr>
          <a:xfrm>
            <a:off x="1981563" y="2104974"/>
            <a:ext cx="105015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/>
              <a:t>R</a:t>
            </a:r>
            <a:r>
              <a:rPr lang="en-US" sz="3200" baseline="-25000" dirty="0" err="1"/>
              <a:t>Cell</a:t>
            </a:r>
            <a:endParaRPr lang="en-US" sz="3200" baseline="-25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04B405A-BAFE-4381-B8F8-4FAD6CBE2F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981" y="2113846"/>
            <a:ext cx="648318" cy="1315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32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Oval 76">
            <a:extLst>
              <a:ext uri="{FF2B5EF4-FFF2-40B4-BE49-F238E27FC236}">
                <a16:creationId xmlns:a16="http://schemas.microsoft.com/office/drawing/2014/main" id="{226032F4-6AD8-4524-9FC8-043C46DE2DDE}"/>
              </a:ext>
            </a:extLst>
          </p:cNvPr>
          <p:cNvSpPr/>
          <p:nvPr/>
        </p:nvSpPr>
        <p:spPr bwMode="auto">
          <a:xfrm>
            <a:off x="6952074" y="3995952"/>
            <a:ext cx="228600" cy="2286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59" name="Rectangle 2">
            <a:extLst>
              <a:ext uri="{FF2B5EF4-FFF2-40B4-BE49-F238E27FC236}">
                <a16:creationId xmlns:a16="http://schemas.microsoft.com/office/drawing/2014/main" id="{F8B7DEFF-81A4-4BF8-A213-9E1D65AD5C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83013" y="208971"/>
            <a:ext cx="4845690" cy="1143000"/>
          </a:xfrm>
        </p:spPr>
        <p:txBody>
          <a:bodyPr/>
          <a:lstStyle/>
          <a:p>
            <a:pPr algn="l" eaLnBrk="1" hangingPunct="1"/>
            <a:r>
              <a:rPr lang="en-US" altLang="en-US" sz="3400" dirty="0">
                <a:solidFill>
                  <a:schemeClr val="tx1"/>
                </a:solidFill>
                <a:effectLst/>
              </a:rPr>
              <a:t>Solar Hybrid </a:t>
            </a:r>
            <a:r>
              <a:rPr lang="en-US" altLang="en-US" sz="3400" dirty="0" err="1">
                <a:solidFill>
                  <a:schemeClr val="tx1"/>
                </a:solidFill>
                <a:effectLst/>
              </a:rPr>
              <a:t>Electrolyzer</a:t>
            </a:r>
            <a:r>
              <a:rPr lang="en-US" altLang="en-US" sz="2000" dirty="0">
                <a:solidFill>
                  <a:schemeClr val="tx1"/>
                </a:solidFill>
                <a:effectLst/>
              </a:rPr>
              <a:t> </a:t>
            </a:r>
            <a:br>
              <a:rPr lang="en-US" altLang="en-US" sz="2000" dirty="0">
                <a:solidFill>
                  <a:schemeClr val="tx1"/>
                </a:solidFill>
                <a:effectLst/>
              </a:rPr>
            </a:br>
            <a:r>
              <a:rPr lang="en-US" altLang="en-US" sz="2800" cap="small" dirty="0">
                <a:solidFill>
                  <a:schemeClr val="tx1"/>
                </a:solidFill>
                <a:effectLst/>
              </a:rPr>
              <a:t>Solar-Amplified electrolysis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00E65A-6B23-4DCB-B46E-FD4D1279AC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534400" y="6436605"/>
            <a:ext cx="609600" cy="457200"/>
          </a:xfrm>
        </p:spPr>
        <p:txBody>
          <a:bodyPr/>
          <a:lstStyle/>
          <a:p>
            <a:pPr>
              <a:defRPr/>
            </a:pPr>
            <a:fld id="{742764E2-6EE2-4B91-AD4D-1A68B1E8D870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363DB99-7068-4143-B2D7-6D313A2258ED}"/>
              </a:ext>
            </a:extLst>
          </p:cNvPr>
          <p:cNvGrpSpPr/>
          <p:nvPr/>
        </p:nvGrpSpPr>
        <p:grpSpPr>
          <a:xfrm>
            <a:off x="2483894" y="3607561"/>
            <a:ext cx="248617" cy="1479191"/>
            <a:chOff x="2483894" y="3607561"/>
            <a:chExt cx="248617" cy="147919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DB002B4E-42F3-4FF6-A847-8A2CE4FCFFFD}"/>
                </a:ext>
              </a:extLst>
            </p:cNvPr>
            <p:cNvSpPr/>
            <p:nvPr/>
          </p:nvSpPr>
          <p:spPr bwMode="auto">
            <a:xfrm>
              <a:off x="2483894" y="3607561"/>
              <a:ext cx="137160" cy="13716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7EA012AC-2C5E-4687-B1BE-0F1BC125FC15}"/>
                </a:ext>
              </a:extLst>
            </p:cNvPr>
            <p:cNvSpPr/>
            <p:nvPr/>
          </p:nvSpPr>
          <p:spPr bwMode="auto">
            <a:xfrm>
              <a:off x="2536209" y="3860039"/>
              <a:ext cx="137160" cy="13716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F0CA7C5-F61F-4767-8CE6-D35F1658FC24}"/>
                </a:ext>
              </a:extLst>
            </p:cNvPr>
            <p:cNvSpPr/>
            <p:nvPr/>
          </p:nvSpPr>
          <p:spPr bwMode="auto">
            <a:xfrm>
              <a:off x="2556680" y="4121626"/>
              <a:ext cx="137160" cy="13716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FF2B306A-69CE-4F71-8971-1CF8E9C1CE42}"/>
                </a:ext>
              </a:extLst>
            </p:cNvPr>
            <p:cNvSpPr/>
            <p:nvPr/>
          </p:nvSpPr>
          <p:spPr bwMode="auto">
            <a:xfrm>
              <a:off x="2554405" y="4378660"/>
              <a:ext cx="137160" cy="13716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BE4448B4-9574-4AD7-9CA3-94FCE7E01F6A}"/>
                </a:ext>
              </a:extLst>
            </p:cNvPr>
            <p:cNvSpPr/>
            <p:nvPr/>
          </p:nvSpPr>
          <p:spPr bwMode="auto">
            <a:xfrm>
              <a:off x="2588525" y="4949592"/>
              <a:ext cx="137160" cy="13716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64B4C1D6-1462-4424-A2A5-A680408A7497}"/>
                </a:ext>
              </a:extLst>
            </p:cNvPr>
            <p:cNvSpPr/>
            <p:nvPr/>
          </p:nvSpPr>
          <p:spPr bwMode="auto">
            <a:xfrm>
              <a:off x="2595351" y="4678919"/>
              <a:ext cx="137160" cy="13716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661848C-4C80-421B-B83F-AD3D354BE03D}"/>
              </a:ext>
            </a:extLst>
          </p:cNvPr>
          <p:cNvGrpSpPr/>
          <p:nvPr/>
        </p:nvGrpSpPr>
        <p:grpSpPr>
          <a:xfrm>
            <a:off x="5638821" y="3596187"/>
            <a:ext cx="248617" cy="1479191"/>
            <a:chOff x="2483894" y="3607561"/>
            <a:chExt cx="248617" cy="1479191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7BDEAAE0-260A-4C3C-8461-C054E124EE60}"/>
                </a:ext>
              </a:extLst>
            </p:cNvPr>
            <p:cNvSpPr/>
            <p:nvPr/>
          </p:nvSpPr>
          <p:spPr bwMode="auto">
            <a:xfrm>
              <a:off x="2483894" y="3607561"/>
              <a:ext cx="137160" cy="13716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655FCD34-E66A-4924-9885-2552DF8718C0}"/>
                </a:ext>
              </a:extLst>
            </p:cNvPr>
            <p:cNvSpPr/>
            <p:nvPr/>
          </p:nvSpPr>
          <p:spPr bwMode="auto">
            <a:xfrm>
              <a:off x="2536209" y="3860039"/>
              <a:ext cx="137160" cy="13716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BB89CDFF-BCB9-4DB3-974E-76A5DBEA55D0}"/>
                </a:ext>
              </a:extLst>
            </p:cNvPr>
            <p:cNvSpPr/>
            <p:nvPr/>
          </p:nvSpPr>
          <p:spPr bwMode="auto">
            <a:xfrm>
              <a:off x="2556680" y="4121626"/>
              <a:ext cx="137160" cy="13716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8F90EBC5-BDD7-49FB-AD88-4EAF5FCFB96D}"/>
                </a:ext>
              </a:extLst>
            </p:cNvPr>
            <p:cNvSpPr/>
            <p:nvPr/>
          </p:nvSpPr>
          <p:spPr bwMode="auto">
            <a:xfrm>
              <a:off x="2554405" y="4378660"/>
              <a:ext cx="137160" cy="13716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21A1D484-29D2-4E8F-85F0-6DBAAF1013D6}"/>
                </a:ext>
              </a:extLst>
            </p:cNvPr>
            <p:cNvSpPr/>
            <p:nvPr/>
          </p:nvSpPr>
          <p:spPr bwMode="auto">
            <a:xfrm>
              <a:off x="2588525" y="4949592"/>
              <a:ext cx="137160" cy="13716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89BE25FF-0716-430A-8D30-C7682570CFD9}"/>
                </a:ext>
              </a:extLst>
            </p:cNvPr>
            <p:cNvSpPr/>
            <p:nvPr/>
          </p:nvSpPr>
          <p:spPr bwMode="auto">
            <a:xfrm>
              <a:off x="2595351" y="4678919"/>
              <a:ext cx="137160" cy="13716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  <p:sp>
        <p:nvSpPr>
          <p:cNvPr id="60" name="Oval 59">
            <a:extLst>
              <a:ext uri="{FF2B5EF4-FFF2-40B4-BE49-F238E27FC236}">
                <a16:creationId xmlns:a16="http://schemas.microsoft.com/office/drawing/2014/main" id="{BC2110F6-3DC8-4513-BBC0-7087755FDD67}"/>
              </a:ext>
            </a:extLst>
          </p:cNvPr>
          <p:cNvSpPr/>
          <p:nvPr/>
        </p:nvSpPr>
        <p:spPr bwMode="auto">
          <a:xfrm>
            <a:off x="6100577" y="3598460"/>
            <a:ext cx="137160" cy="13716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770DF637-EB57-4A81-8F30-43372DE938F7}"/>
              </a:ext>
            </a:extLst>
          </p:cNvPr>
          <p:cNvSpPr/>
          <p:nvPr/>
        </p:nvSpPr>
        <p:spPr bwMode="auto">
          <a:xfrm>
            <a:off x="6057355" y="3860036"/>
            <a:ext cx="137160" cy="13716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29B9E93E-3639-472A-96FA-C774908A43F2}"/>
              </a:ext>
            </a:extLst>
          </p:cNvPr>
          <p:cNvSpPr/>
          <p:nvPr/>
        </p:nvSpPr>
        <p:spPr bwMode="auto">
          <a:xfrm>
            <a:off x="6068730" y="4112525"/>
            <a:ext cx="137160" cy="13716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0C2BA035-2316-4694-8126-63F66B3430FE}"/>
              </a:ext>
            </a:extLst>
          </p:cNvPr>
          <p:cNvSpPr/>
          <p:nvPr/>
        </p:nvSpPr>
        <p:spPr bwMode="auto">
          <a:xfrm>
            <a:off x="6057355" y="4405952"/>
            <a:ext cx="137160" cy="13716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FEACA291-1D46-4E95-A76B-B5FFF1657BE4}"/>
              </a:ext>
            </a:extLst>
          </p:cNvPr>
          <p:cNvSpPr/>
          <p:nvPr/>
        </p:nvSpPr>
        <p:spPr bwMode="auto">
          <a:xfrm>
            <a:off x="6064181" y="4940491"/>
            <a:ext cx="137160" cy="13716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BA059E77-FCB3-4434-99BD-6363F24C390B}"/>
              </a:ext>
            </a:extLst>
          </p:cNvPr>
          <p:cNvSpPr/>
          <p:nvPr/>
        </p:nvSpPr>
        <p:spPr bwMode="auto">
          <a:xfrm>
            <a:off x="6080105" y="4683465"/>
            <a:ext cx="137160" cy="13716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1A24B65D-214E-4FA6-8212-BE1248FE769A}"/>
              </a:ext>
            </a:extLst>
          </p:cNvPr>
          <p:cNvSpPr/>
          <p:nvPr/>
        </p:nvSpPr>
        <p:spPr bwMode="auto">
          <a:xfrm>
            <a:off x="5198209" y="3620065"/>
            <a:ext cx="228600" cy="2286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2CE01812-6137-4AB3-85AB-FBB298485D79}"/>
              </a:ext>
            </a:extLst>
          </p:cNvPr>
          <p:cNvSpPr/>
          <p:nvPr/>
        </p:nvSpPr>
        <p:spPr bwMode="auto">
          <a:xfrm>
            <a:off x="2039774" y="3608245"/>
            <a:ext cx="228600" cy="2286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F0D325B0-E6ED-4B8C-B150-329F99D801C9}"/>
              </a:ext>
            </a:extLst>
          </p:cNvPr>
          <p:cNvSpPr/>
          <p:nvPr/>
        </p:nvSpPr>
        <p:spPr bwMode="auto">
          <a:xfrm>
            <a:off x="2011697" y="3968427"/>
            <a:ext cx="228600" cy="2286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0E04C3CA-4221-45FE-B801-A28CC58BED5C}"/>
              </a:ext>
            </a:extLst>
          </p:cNvPr>
          <p:cNvSpPr/>
          <p:nvPr/>
        </p:nvSpPr>
        <p:spPr bwMode="auto">
          <a:xfrm>
            <a:off x="1969979" y="4367286"/>
            <a:ext cx="228600" cy="2286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9B52F71F-6DAC-4428-840F-67FD392B69E6}"/>
              </a:ext>
            </a:extLst>
          </p:cNvPr>
          <p:cNvSpPr/>
          <p:nvPr/>
        </p:nvSpPr>
        <p:spPr bwMode="auto">
          <a:xfrm>
            <a:off x="1956336" y="4800968"/>
            <a:ext cx="228600" cy="2286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C55E47C6-62A7-4218-8C6F-21D70F22A474}"/>
              </a:ext>
            </a:extLst>
          </p:cNvPr>
          <p:cNvSpPr/>
          <p:nvPr/>
        </p:nvSpPr>
        <p:spPr bwMode="auto">
          <a:xfrm>
            <a:off x="5191064" y="4345335"/>
            <a:ext cx="228600" cy="2286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0451BC7D-C443-4170-8F5D-F80FFD843ADA}"/>
              </a:ext>
            </a:extLst>
          </p:cNvPr>
          <p:cNvSpPr/>
          <p:nvPr/>
        </p:nvSpPr>
        <p:spPr bwMode="auto">
          <a:xfrm>
            <a:off x="5148693" y="4800968"/>
            <a:ext cx="228600" cy="2286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94389739-CF12-437E-8C54-1C06EFF93D6A}"/>
              </a:ext>
            </a:extLst>
          </p:cNvPr>
          <p:cNvSpPr/>
          <p:nvPr/>
        </p:nvSpPr>
        <p:spPr bwMode="auto">
          <a:xfrm>
            <a:off x="5186236" y="3995952"/>
            <a:ext cx="228600" cy="2286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03320176-E3E7-4C36-A670-7E7FB455A8D9}"/>
              </a:ext>
            </a:extLst>
          </p:cNvPr>
          <p:cNvSpPr/>
          <p:nvPr/>
        </p:nvSpPr>
        <p:spPr bwMode="auto">
          <a:xfrm>
            <a:off x="6906464" y="3663283"/>
            <a:ext cx="228600" cy="2286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0DB967BB-3791-48E3-A14B-33EAFE8A95DF}"/>
              </a:ext>
            </a:extLst>
          </p:cNvPr>
          <p:cNvSpPr/>
          <p:nvPr/>
        </p:nvSpPr>
        <p:spPr bwMode="auto">
          <a:xfrm>
            <a:off x="6870075" y="4773301"/>
            <a:ext cx="228600" cy="2286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88A0843E-D1D8-44EB-9C32-E392949FD98F}"/>
              </a:ext>
            </a:extLst>
          </p:cNvPr>
          <p:cNvSpPr/>
          <p:nvPr/>
        </p:nvSpPr>
        <p:spPr bwMode="auto">
          <a:xfrm>
            <a:off x="6856419" y="4122758"/>
            <a:ext cx="228600" cy="2286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6AFDA90B-1B8D-4180-A2F5-F2584DCC217D}"/>
              </a:ext>
            </a:extLst>
          </p:cNvPr>
          <p:cNvSpPr/>
          <p:nvPr/>
        </p:nvSpPr>
        <p:spPr bwMode="auto">
          <a:xfrm>
            <a:off x="6879169" y="4441210"/>
            <a:ext cx="228600" cy="2286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4C0412-647F-4705-8F0D-1607339DD849}"/>
              </a:ext>
            </a:extLst>
          </p:cNvPr>
          <p:cNvSpPr txBox="1"/>
          <p:nvPr/>
        </p:nvSpPr>
        <p:spPr>
          <a:xfrm>
            <a:off x="1251294" y="1532126"/>
            <a:ext cx="890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</a:t>
            </a:r>
            <a:r>
              <a:rPr lang="en-US" baseline="-25000" dirty="0"/>
              <a:t>MMO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03A8991-0FB0-4810-A715-E4150B031D4A}"/>
              </a:ext>
            </a:extLst>
          </p:cNvPr>
          <p:cNvSpPr/>
          <p:nvPr/>
        </p:nvSpPr>
        <p:spPr bwMode="auto">
          <a:xfrm>
            <a:off x="1251294" y="1532126"/>
            <a:ext cx="3275214" cy="4309206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7F5A5A6C-C670-48E6-886C-FE012D8204D3}"/>
              </a:ext>
            </a:extLst>
          </p:cNvPr>
          <p:cNvSpPr/>
          <p:nvPr/>
        </p:nvSpPr>
        <p:spPr bwMode="auto">
          <a:xfrm>
            <a:off x="5578092" y="3994388"/>
            <a:ext cx="137160" cy="13716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D23A8965-A1D0-4A96-ADD7-29980ECE9453}"/>
              </a:ext>
            </a:extLst>
          </p:cNvPr>
          <p:cNvSpPr/>
          <p:nvPr/>
        </p:nvSpPr>
        <p:spPr bwMode="auto">
          <a:xfrm>
            <a:off x="5608173" y="4571907"/>
            <a:ext cx="137160" cy="13716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9D4C0246-91F3-42A8-959B-23A8658B87E9}"/>
              </a:ext>
            </a:extLst>
          </p:cNvPr>
          <p:cNvSpPr/>
          <p:nvPr/>
        </p:nvSpPr>
        <p:spPr bwMode="auto">
          <a:xfrm>
            <a:off x="5620204" y="4866678"/>
            <a:ext cx="137160" cy="13716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DEFACBC1-DE9E-4C02-9BBB-A3B4463E86C3}"/>
              </a:ext>
            </a:extLst>
          </p:cNvPr>
          <p:cNvSpPr/>
          <p:nvPr/>
        </p:nvSpPr>
        <p:spPr bwMode="auto">
          <a:xfrm>
            <a:off x="5614185" y="4253072"/>
            <a:ext cx="137160" cy="13716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32BAF182-4163-4DA9-B49F-63CA4861EFA5}"/>
              </a:ext>
            </a:extLst>
          </p:cNvPr>
          <p:cNvSpPr/>
          <p:nvPr/>
        </p:nvSpPr>
        <p:spPr bwMode="auto">
          <a:xfrm>
            <a:off x="5578094" y="3729693"/>
            <a:ext cx="137160" cy="13716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DF28B781-0E93-405F-8523-DC03CFEA79D1}"/>
              </a:ext>
            </a:extLst>
          </p:cNvPr>
          <p:cNvSpPr/>
          <p:nvPr/>
        </p:nvSpPr>
        <p:spPr bwMode="auto">
          <a:xfrm>
            <a:off x="5120616" y="4538277"/>
            <a:ext cx="228600" cy="2286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4F0F3093-04F0-4850-9203-5C467AA47AB6}"/>
              </a:ext>
            </a:extLst>
          </p:cNvPr>
          <p:cNvSpPr/>
          <p:nvPr/>
        </p:nvSpPr>
        <p:spPr bwMode="auto">
          <a:xfrm>
            <a:off x="5138668" y="3822398"/>
            <a:ext cx="228600" cy="2286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0DED2C61-FD97-4688-95D4-79EA3841BAD2}"/>
              </a:ext>
            </a:extLst>
          </p:cNvPr>
          <p:cNvSpPr/>
          <p:nvPr/>
        </p:nvSpPr>
        <p:spPr bwMode="auto">
          <a:xfrm>
            <a:off x="5114605" y="4231466"/>
            <a:ext cx="228600" cy="2286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34F367-283F-4FDA-AE4E-40BFEA6F31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735" y="1399539"/>
            <a:ext cx="6635383" cy="54214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5DFC32-7C43-4DCD-975B-1AD2A5171F41}"/>
              </a:ext>
            </a:extLst>
          </p:cNvPr>
          <p:cNvSpPr txBox="1"/>
          <p:nvPr/>
        </p:nvSpPr>
        <p:spPr>
          <a:xfrm>
            <a:off x="4718304" y="1472184"/>
            <a:ext cx="43489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Photo-Electro-Chemical (PEC) Cell</a:t>
            </a:r>
          </a:p>
          <a:p>
            <a:pPr algn="ctr"/>
            <a:r>
              <a:rPr lang="en-US" sz="2800" i="1" dirty="0">
                <a:solidFill>
                  <a:schemeClr val="accent1">
                    <a:lumMod val="75000"/>
                  </a:schemeClr>
                </a:solidFill>
              </a:rPr>
              <a:t>+ Photovoltage</a:t>
            </a:r>
            <a:br>
              <a:rPr lang="en-US" sz="2800" i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</a:rPr>
              <a:t>      </a:t>
            </a:r>
            <a:r>
              <a:rPr lang="en-US" sz="2800" i="1" dirty="0">
                <a:solidFill>
                  <a:srgbClr val="C00000"/>
                </a:solidFill>
              </a:rPr>
              <a:t>+</a:t>
            </a: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en-US" sz="2800" i="1" dirty="0">
                <a:solidFill>
                  <a:schemeClr val="accent1">
                    <a:lumMod val="75000"/>
                  </a:schemeClr>
                </a:solidFill>
              </a:rPr>
              <a:t>             </a:t>
            </a:r>
            <a:r>
              <a:rPr lang="en-US" sz="2800" i="1" dirty="0">
                <a:solidFill>
                  <a:srgbClr val="C00000"/>
                </a:solidFill>
              </a:rPr>
              <a:t>Photothermal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23F77D-EC8A-451C-B835-DC3C4706ECD4}"/>
              </a:ext>
            </a:extLst>
          </p:cNvPr>
          <p:cNvSpPr txBox="1"/>
          <p:nvPr/>
        </p:nvSpPr>
        <p:spPr>
          <a:xfrm>
            <a:off x="2883148" y="5974940"/>
            <a:ext cx="508063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Anode  Cathode  Photoanode/diode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43DD2C-CA5B-4617-A87A-E95EAE8BCE54}"/>
              </a:ext>
            </a:extLst>
          </p:cNvPr>
          <p:cNvSpPr txBox="1"/>
          <p:nvPr/>
        </p:nvSpPr>
        <p:spPr>
          <a:xfrm>
            <a:off x="1325880" y="1389888"/>
            <a:ext cx="248499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V</a:t>
            </a:r>
            <a:r>
              <a:rPr lang="en-US" sz="3200" baseline="-25000" dirty="0"/>
              <a:t>PA</a:t>
            </a:r>
            <a:r>
              <a:rPr lang="en-US" sz="3200" dirty="0"/>
              <a:t>+ </a:t>
            </a:r>
            <a:r>
              <a:rPr lang="en-US" sz="3200" dirty="0" err="1"/>
              <a:t>V</a:t>
            </a:r>
            <a:r>
              <a:rPr lang="en-US" sz="3200" baseline="-25000" dirty="0" err="1"/>
              <a:t>Anode</a:t>
            </a:r>
            <a:endParaRPr lang="en-US" sz="3200" baseline="-25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AC297AE-2CFC-4868-99FA-2D93779C04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7" y="3418350"/>
            <a:ext cx="2764201" cy="2541816"/>
          </a:xfrm>
          <a:prstGeom prst="rect">
            <a:avLst/>
          </a:prstGeom>
        </p:spPr>
      </p:pic>
      <p:sp>
        <p:nvSpPr>
          <p:cNvPr id="10" name="Arrow: Up 9">
            <a:extLst>
              <a:ext uri="{FF2B5EF4-FFF2-40B4-BE49-F238E27FC236}">
                <a16:creationId xmlns:a16="http://schemas.microsoft.com/office/drawing/2014/main" id="{DA5F60EB-D228-425D-9B1E-90B44AF341E4}"/>
              </a:ext>
            </a:extLst>
          </p:cNvPr>
          <p:cNvSpPr/>
          <p:nvPr/>
        </p:nvSpPr>
        <p:spPr bwMode="auto">
          <a:xfrm>
            <a:off x="473994" y="5845667"/>
            <a:ext cx="383023" cy="806580"/>
          </a:xfrm>
          <a:prstGeom prst="upArrow">
            <a:avLst/>
          </a:prstGeom>
          <a:solidFill>
            <a:schemeClr val="accent1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4" name="Arrow: Up 13">
            <a:extLst>
              <a:ext uri="{FF2B5EF4-FFF2-40B4-BE49-F238E27FC236}">
                <a16:creationId xmlns:a16="http://schemas.microsoft.com/office/drawing/2014/main" id="{689DBA9A-BCD0-4648-B265-C78159834E60}"/>
              </a:ext>
            </a:extLst>
          </p:cNvPr>
          <p:cNvSpPr/>
          <p:nvPr/>
        </p:nvSpPr>
        <p:spPr bwMode="auto">
          <a:xfrm>
            <a:off x="1251294" y="5851965"/>
            <a:ext cx="383023" cy="806580"/>
          </a:xfrm>
          <a:prstGeom prst="upArrow">
            <a:avLst/>
          </a:prstGeom>
          <a:solidFill>
            <a:srgbClr val="C0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F84A4333-CFD2-429C-A5C6-7DB14A6EC746}"/>
              </a:ext>
            </a:extLst>
          </p:cNvPr>
          <p:cNvCxnSpPr/>
          <p:nvPr/>
        </p:nvCxnSpPr>
        <p:spPr bwMode="auto">
          <a:xfrm>
            <a:off x="1314734" y="2039112"/>
            <a:ext cx="21336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18C03E2-2286-4B6C-8F1B-294AB829F0F1}"/>
              </a:ext>
            </a:extLst>
          </p:cNvPr>
          <p:cNvSpPr txBox="1"/>
          <p:nvPr/>
        </p:nvSpPr>
        <p:spPr>
          <a:xfrm>
            <a:off x="128062" y="1368624"/>
            <a:ext cx="1186672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000" dirty="0"/>
              <a:t>I</a:t>
            </a:r>
            <a:r>
              <a:rPr lang="en-US" sz="3200" baseline="-25000" dirty="0"/>
              <a:t>H2 </a:t>
            </a:r>
            <a:r>
              <a:rPr lang="en-US" sz="3200" dirty="0"/>
              <a:t>=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D56801-244C-4202-8349-982F37638357}"/>
              </a:ext>
            </a:extLst>
          </p:cNvPr>
          <p:cNvSpPr txBox="1"/>
          <p:nvPr/>
        </p:nvSpPr>
        <p:spPr>
          <a:xfrm>
            <a:off x="2033772" y="2201298"/>
            <a:ext cx="105015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R</a:t>
            </a:r>
            <a:r>
              <a:rPr lang="en-US" sz="3200" baseline="-25000" dirty="0" err="1"/>
              <a:t>Cell</a:t>
            </a:r>
            <a:endParaRPr lang="en-US" sz="3200" baseline="-25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E916D6-FDFA-4978-B3B3-2C6350F717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023" y="2250220"/>
            <a:ext cx="415932" cy="9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15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Oval 76">
            <a:extLst>
              <a:ext uri="{FF2B5EF4-FFF2-40B4-BE49-F238E27FC236}">
                <a16:creationId xmlns:a16="http://schemas.microsoft.com/office/drawing/2014/main" id="{226032F4-6AD8-4524-9FC8-043C46DE2DDE}"/>
              </a:ext>
            </a:extLst>
          </p:cNvPr>
          <p:cNvSpPr/>
          <p:nvPr/>
        </p:nvSpPr>
        <p:spPr bwMode="auto">
          <a:xfrm>
            <a:off x="6952074" y="3995952"/>
            <a:ext cx="228600" cy="2286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59" name="Rectangle 2">
            <a:extLst>
              <a:ext uri="{FF2B5EF4-FFF2-40B4-BE49-F238E27FC236}">
                <a16:creationId xmlns:a16="http://schemas.microsoft.com/office/drawing/2014/main" id="{F8B7DEFF-81A4-4BF8-A213-9E1D65AD5C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83013" y="208971"/>
            <a:ext cx="4845690" cy="1143000"/>
          </a:xfrm>
        </p:spPr>
        <p:txBody>
          <a:bodyPr/>
          <a:lstStyle/>
          <a:p>
            <a:pPr algn="l" eaLnBrk="1" hangingPunct="1"/>
            <a:r>
              <a:rPr lang="en-US" altLang="en-US" sz="3400" dirty="0">
                <a:solidFill>
                  <a:schemeClr val="tx1"/>
                </a:solidFill>
                <a:effectLst/>
              </a:rPr>
              <a:t>Solar Hybrid </a:t>
            </a:r>
            <a:r>
              <a:rPr lang="en-US" altLang="en-US" sz="3400" dirty="0" err="1">
                <a:solidFill>
                  <a:schemeClr val="tx1"/>
                </a:solidFill>
                <a:effectLst/>
              </a:rPr>
              <a:t>Electrolyzer</a:t>
            </a:r>
            <a:r>
              <a:rPr lang="en-US" altLang="en-US" sz="2000" dirty="0">
                <a:solidFill>
                  <a:schemeClr val="tx1"/>
                </a:solidFill>
                <a:effectLst/>
              </a:rPr>
              <a:t> </a:t>
            </a:r>
            <a:br>
              <a:rPr lang="en-US" altLang="en-US" sz="2000" dirty="0">
                <a:solidFill>
                  <a:schemeClr val="tx1"/>
                </a:solidFill>
                <a:effectLst/>
              </a:rPr>
            </a:br>
            <a:r>
              <a:rPr lang="en-US" altLang="en-US" sz="2800" cap="small" dirty="0">
                <a:solidFill>
                  <a:schemeClr val="tx1"/>
                </a:solidFill>
                <a:effectLst/>
              </a:rPr>
              <a:t>Solar-Amplified electrolysis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00E65A-6B23-4DCB-B46E-FD4D1279AC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534400" y="6436605"/>
            <a:ext cx="609600" cy="457200"/>
          </a:xfrm>
        </p:spPr>
        <p:txBody>
          <a:bodyPr/>
          <a:lstStyle/>
          <a:p>
            <a:pPr>
              <a:defRPr/>
            </a:pPr>
            <a:fld id="{742764E2-6EE2-4B91-AD4D-1A68B1E8D870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363DB99-7068-4143-B2D7-6D313A2258ED}"/>
              </a:ext>
            </a:extLst>
          </p:cNvPr>
          <p:cNvGrpSpPr/>
          <p:nvPr/>
        </p:nvGrpSpPr>
        <p:grpSpPr>
          <a:xfrm>
            <a:off x="2483894" y="3607561"/>
            <a:ext cx="248617" cy="1479191"/>
            <a:chOff x="2483894" y="3607561"/>
            <a:chExt cx="248617" cy="147919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DB002B4E-42F3-4FF6-A847-8A2CE4FCFFFD}"/>
                </a:ext>
              </a:extLst>
            </p:cNvPr>
            <p:cNvSpPr/>
            <p:nvPr/>
          </p:nvSpPr>
          <p:spPr bwMode="auto">
            <a:xfrm>
              <a:off x="2483894" y="3607561"/>
              <a:ext cx="137160" cy="13716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7EA012AC-2C5E-4687-B1BE-0F1BC125FC15}"/>
                </a:ext>
              </a:extLst>
            </p:cNvPr>
            <p:cNvSpPr/>
            <p:nvPr/>
          </p:nvSpPr>
          <p:spPr bwMode="auto">
            <a:xfrm>
              <a:off x="2536209" y="3860039"/>
              <a:ext cx="137160" cy="13716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F0CA7C5-F61F-4767-8CE6-D35F1658FC24}"/>
                </a:ext>
              </a:extLst>
            </p:cNvPr>
            <p:cNvSpPr/>
            <p:nvPr/>
          </p:nvSpPr>
          <p:spPr bwMode="auto">
            <a:xfrm>
              <a:off x="2556680" y="4121626"/>
              <a:ext cx="137160" cy="13716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FF2B306A-69CE-4F71-8971-1CF8E9C1CE42}"/>
                </a:ext>
              </a:extLst>
            </p:cNvPr>
            <p:cNvSpPr/>
            <p:nvPr/>
          </p:nvSpPr>
          <p:spPr bwMode="auto">
            <a:xfrm>
              <a:off x="2554405" y="4378660"/>
              <a:ext cx="137160" cy="13716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BE4448B4-9574-4AD7-9CA3-94FCE7E01F6A}"/>
                </a:ext>
              </a:extLst>
            </p:cNvPr>
            <p:cNvSpPr/>
            <p:nvPr/>
          </p:nvSpPr>
          <p:spPr bwMode="auto">
            <a:xfrm>
              <a:off x="2588525" y="4949592"/>
              <a:ext cx="137160" cy="13716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64B4C1D6-1462-4424-A2A5-A680408A7497}"/>
                </a:ext>
              </a:extLst>
            </p:cNvPr>
            <p:cNvSpPr/>
            <p:nvPr/>
          </p:nvSpPr>
          <p:spPr bwMode="auto">
            <a:xfrm>
              <a:off x="2595351" y="4678919"/>
              <a:ext cx="137160" cy="13716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661848C-4C80-421B-B83F-AD3D354BE03D}"/>
              </a:ext>
            </a:extLst>
          </p:cNvPr>
          <p:cNvGrpSpPr/>
          <p:nvPr/>
        </p:nvGrpSpPr>
        <p:grpSpPr>
          <a:xfrm>
            <a:off x="5638821" y="3596187"/>
            <a:ext cx="248617" cy="1479191"/>
            <a:chOff x="2483894" y="3607561"/>
            <a:chExt cx="248617" cy="1479191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7BDEAAE0-260A-4C3C-8461-C054E124EE60}"/>
                </a:ext>
              </a:extLst>
            </p:cNvPr>
            <p:cNvSpPr/>
            <p:nvPr/>
          </p:nvSpPr>
          <p:spPr bwMode="auto">
            <a:xfrm>
              <a:off x="2483894" y="3607561"/>
              <a:ext cx="137160" cy="13716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655FCD34-E66A-4924-9885-2552DF8718C0}"/>
                </a:ext>
              </a:extLst>
            </p:cNvPr>
            <p:cNvSpPr/>
            <p:nvPr/>
          </p:nvSpPr>
          <p:spPr bwMode="auto">
            <a:xfrm>
              <a:off x="2536209" y="3860039"/>
              <a:ext cx="137160" cy="13716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BB89CDFF-BCB9-4DB3-974E-76A5DBEA55D0}"/>
                </a:ext>
              </a:extLst>
            </p:cNvPr>
            <p:cNvSpPr/>
            <p:nvPr/>
          </p:nvSpPr>
          <p:spPr bwMode="auto">
            <a:xfrm>
              <a:off x="2556680" y="4121626"/>
              <a:ext cx="137160" cy="13716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8F90EBC5-BDD7-49FB-AD88-4EAF5FCFB96D}"/>
                </a:ext>
              </a:extLst>
            </p:cNvPr>
            <p:cNvSpPr/>
            <p:nvPr/>
          </p:nvSpPr>
          <p:spPr bwMode="auto">
            <a:xfrm>
              <a:off x="2554405" y="4378660"/>
              <a:ext cx="137160" cy="13716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21A1D484-29D2-4E8F-85F0-6DBAAF1013D6}"/>
                </a:ext>
              </a:extLst>
            </p:cNvPr>
            <p:cNvSpPr/>
            <p:nvPr/>
          </p:nvSpPr>
          <p:spPr bwMode="auto">
            <a:xfrm>
              <a:off x="2588525" y="4949592"/>
              <a:ext cx="137160" cy="13716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89BE25FF-0716-430A-8D30-C7682570CFD9}"/>
                </a:ext>
              </a:extLst>
            </p:cNvPr>
            <p:cNvSpPr/>
            <p:nvPr/>
          </p:nvSpPr>
          <p:spPr bwMode="auto">
            <a:xfrm>
              <a:off x="2595351" y="4678919"/>
              <a:ext cx="137160" cy="13716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  <p:sp>
        <p:nvSpPr>
          <p:cNvPr id="60" name="Oval 59">
            <a:extLst>
              <a:ext uri="{FF2B5EF4-FFF2-40B4-BE49-F238E27FC236}">
                <a16:creationId xmlns:a16="http://schemas.microsoft.com/office/drawing/2014/main" id="{BC2110F6-3DC8-4513-BBC0-7087755FDD67}"/>
              </a:ext>
            </a:extLst>
          </p:cNvPr>
          <p:cNvSpPr/>
          <p:nvPr/>
        </p:nvSpPr>
        <p:spPr bwMode="auto">
          <a:xfrm>
            <a:off x="6100577" y="3598460"/>
            <a:ext cx="137160" cy="13716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770DF637-EB57-4A81-8F30-43372DE938F7}"/>
              </a:ext>
            </a:extLst>
          </p:cNvPr>
          <p:cNvSpPr/>
          <p:nvPr/>
        </p:nvSpPr>
        <p:spPr bwMode="auto">
          <a:xfrm>
            <a:off x="6057355" y="3860036"/>
            <a:ext cx="137160" cy="13716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29B9E93E-3639-472A-96FA-C774908A43F2}"/>
              </a:ext>
            </a:extLst>
          </p:cNvPr>
          <p:cNvSpPr/>
          <p:nvPr/>
        </p:nvSpPr>
        <p:spPr bwMode="auto">
          <a:xfrm>
            <a:off x="6068730" y="4112525"/>
            <a:ext cx="137160" cy="13716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0C2BA035-2316-4694-8126-63F66B3430FE}"/>
              </a:ext>
            </a:extLst>
          </p:cNvPr>
          <p:cNvSpPr/>
          <p:nvPr/>
        </p:nvSpPr>
        <p:spPr bwMode="auto">
          <a:xfrm>
            <a:off x="6057355" y="4405952"/>
            <a:ext cx="137160" cy="13716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FEACA291-1D46-4E95-A76B-B5FFF1657BE4}"/>
              </a:ext>
            </a:extLst>
          </p:cNvPr>
          <p:cNvSpPr/>
          <p:nvPr/>
        </p:nvSpPr>
        <p:spPr bwMode="auto">
          <a:xfrm>
            <a:off x="6064181" y="4940491"/>
            <a:ext cx="137160" cy="13716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BA059E77-FCB3-4434-99BD-6363F24C390B}"/>
              </a:ext>
            </a:extLst>
          </p:cNvPr>
          <p:cNvSpPr/>
          <p:nvPr/>
        </p:nvSpPr>
        <p:spPr bwMode="auto">
          <a:xfrm>
            <a:off x="6080105" y="4683465"/>
            <a:ext cx="137160" cy="13716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1A24B65D-214E-4FA6-8212-BE1248FE769A}"/>
              </a:ext>
            </a:extLst>
          </p:cNvPr>
          <p:cNvSpPr/>
          <p:nvPr/>
        </p:nvSpPr>
        <p:spPr bwMode="auto">
          <a:xfrm>
            <a:off x="5198209" y="3620065"/>
            <a:ext cx="228600" cy="2286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2CE01812-6137-4AB3-85AB-FBB298485D79}"/>
              </a:ext>
            </a:extLst>
          </p:cNvPr>
          <p:cNvSpPr/>
          <p:nvPr/>
        </p:nvSpPr>
        <p:spPr bwMode="auto">
          <a:xfrm>
            <a:off x="2039774" y="3608245"/>
            <a:ext cx="228600" cy="2286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F0D325B0-E6ED-4B8C-B150-329F99D801C9}"/>
              </a:ext>
            </a:extLst>
          </p:cNvPr>
          <p:cNvSpPr/>
          <p:nvPr/>
        </p:nvSpPr>
        <p:spPr bwMode="auto">
          <a:xfrm>
            <a:off x="2011697" y="3968427"/>
            <a:ext cx="228600" cy="2286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0E04C3CA-4221-45FE-B801-A28CC58BED5C}"/>
              </a:ext>
            </a:extLst>
          </p:cNvPr>
          <p:cNvSpPr/>
          <p:nvPr/>
        </p:nvSpPr>
        <p:spPr bwMode="auto">
          <a:xfrm>
            <a:off x="1969979" y="4367286"/>
            <a:ext cx="228600" cy="2286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9B52F71F-6DAC-4428-840F-67FD392B69E6}"/>
              </a:ext>
            </a:extLst>
          </p:cNvPr>
          <p:cNvSpPr/>
          <p:nvPr/>
        </p:nvSpPr>
        <p:spPr bwMode="auto">
          <a:xfrm>
            <a:off x="1956336" y="4800968"/>
            <a:ext cx="228600" cy="2286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C55E47C6-62A7-4218-8C6F-21D70F22A474}"/>
              </a:ext>
            </a:extLst>
          </p:cNvPr>
          <p:cNvSpPr/>
          <p:nvPr/>
        </p:nvSpPr>
        <p:spPr bwMode="auto">
          <a:xfrm>
            <a:off x="5191064" y="4345335"/>
            <a:ext cx="228600" cy="2286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0451BC7D-C443-4170-8F5D-F80FFD843ADA}"/>
              </a:ext>
            </a:extLst>
          </p:cNvPr>
          <p:cNvSpPr/>
          <p:nvPr/>
        </p:nvSpPr>
        <p:spPr bwMode="auto">
          <a:xfrm>
            <a:off x="5148693" y="4800968"/>
            <a:ext cx="228600" cy="2286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94389739-CF12-437E-8C54-1C06EFF93D6A}"/>
              </a:ext>
            </a:extLst>
          </p:cNvPr>
          <p:cNvSpPr/>
          <p:nvPr/>
        </p:nvSpPr>
        <p:spPr bwMode="auto">
          <a:xfrm>
            <a:off x="5186236" y="3995952"/>
            <a:ext cx="228600" cy="2286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03320176-E3E7-4C36-A670-7E7FB455A8D9}"/>
              </a:ext>
            </a:extLst>
          </p:cNvPr>
          <p:cNvSpPr/>
          <p:nvPr/>
        </p:nvSpPr>
        <p:spPr bwMode="auto">
          <a:xfrm>
            <a:off x="6906464" y="3663283"/>
            <a:ext cx="228600" cy="2286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0DB967BB-3791-48E3-A14B-33EAFE8A95DF}"/>
              </a:ext>
            </a:extLst>
          </p:cNvPr>
          <p:cNvSpPr/>
          <p:nvPr/>
        </p:nvSpPr>
        <p:spPr bwMode="auto">
          <a:xfrm>
            <a:off x="6870075" y="4773301"/>
            <a:ext cx="228600" cy="2286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88A0843E-D1D8-44EB-9C32-E392949FD98F}"/>
              </a:ext>
            </a:extLst>
          </p:cNvPr>
          <p:cNvSpPr/>
          <p:nvPr/>
        </p:nvSpPr>
        <p:spPr bwMode="auto">
          <a:xfrm>
            <a:off x="6856419" y="4122758"/>
            <a:ext cx="228600" cy="2286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6AFDA90B-1B8D-4180-A2F5-F2584DCC217D}"/>
              </a:ext>
            </a:extLst>
          </p:cNvPr>
          <p:cNvSpPr/>
          <p:nvPr/>
        </p:nvSpPr>
        <p:spPr bwMode="auto">
          <a:xfrm>
            <a:off x="6879169" y="4441210"/>
            <a:ext cx="228600" cy="2286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4C0412-647F-4705-8F0D-1607339DD849}"/>
              </a:ext>
            </a:extLst>
          </p:cNvPr>
          <p:cNvSpPr txBox="1"/>
          <p:nvPr/>
        </p:nvSpPr>
        <p:spPr>
          <a:xfrm>
            <a:off x="1251294" y="1532126"/>
            <a:ext cx="890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</a:t>
            </a:r>
            <a:r>
              <a:rPr lang="en-US" baseline="-25000" dirty="0"/>
              <a:t>MMO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03A8991-0FB0-4810-A715-E4150B031D4A}"/>
              </a:ext>
            </a:extLst>
          </p:cNvPr>
          <p:cNvSpPr/>
          <p:nvPr/>
        </p:nvSpPr>
        <p:spPr bwMode="auto">
          <a:xfrm>
            <a:off x="1251294" y="1532126"/>
            <a:ext cx="3275214" cy="4309206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7F5A5A6C-C670-48E6-886C-FE012D8204D3}"/>
              </a:ext>
            </a:extLst>
          </p:cNvPr>
          <p:cNvSpPr/>
          <p:nvPr/>
        </p:nvSpPr>
        <p:spPr bwMode="auto">
          <a:xfrm>
            <a:off x="5578092" y="3994388"/>
            <a:ext cx="137160" cy="13716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D23A8965-A1D0-4A96-ADD7-29980ECE9453}"/>
              </a:ext>
            </a:extLst>
          </p:cNvPr>
          <p:cNvSpPr/>
          <p:nvPr/>
        </p:nvSpPr>
        <p:spPr bwMode="auto">
          <a:xfrm>
            <a:off x="5608173" y="4571907"/>
            <a:ext cx="137160" cy="13716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9D4C0246-91F3-42A8-959B-23A8658B87E9}"/>
              </a:ext>
            </a:extLst>
          </p:cNvPr>
          <p:cNvSpPr/>
          <p:nvPr/>
        </p:nvSpPr>
        <p:spPr bwMode="auto">
          <a:xfrm>
            <a:off x="5620204" y="4866678"/>
            <a:ext cx="137160" cy="13716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DEFACBC1-DE9E-4C02-9BBB-A3B4463E86C3}"/>
              </a:ext>
            </a:extLst>
          </p:cNvPr>
          <p:cNvSpPr/>
          <p:nvPr/>
        </p:nvSpPr>
        <p:spPr bwMode="auto">
          <a:xfrm>
            <a:off x="5614185" y="4253072"/>
            <a:ext cx="137160" cy="13716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32BAF182-4163-4DA9-B49F-63CA4861EFA5}"/>
              </a:ext>
            </a:extLst>
          </p:cNvPr>
          <p:cNvSpPr/>
          <p:nvPr/>
        </p:nvSpPr>
        <p:spPr bwMode="auto">
          <a:xfrm>
            <a:off x="5578094" y="3729693"/>
            <a:ext cx="137160" cy="13716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DF28B781-0E93-405F-8523-DC03CFEA79D1}"/>
              </a:ext>
            </a:extLst>
          </p:cNvPr>
          <p:cNvSpPr/>
          <p:nvPr/>
        </p:nvSpPr>
        <p:spPr bwMode="auto">
          <a:xfrm>
            <a:off x="5120616" y="4538277"/>
            <a:ext cx="228600" cy="2286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4F0F3093-04F0-4850-9203-5C467AA47AB6}"/>
              </a:ext>
            </a:extLst>
          </p:cNvPr>
          <p:cNvSpPr/>
          <p:nvPr/>
        </p:nvSpPr>
        <p:spPr bwMode="auto">
          <a:xfrm>
            <a:off x="5138668" y="3822398"/>
            <a:ext cx="228600" cy="2286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0DED2C61-FD97-4688-95D4-79EA3841BAD2}"/>
              </a:ext>
            </a:extLst>
          </p:cNvPr>
          <p:cNvSpPr/>
          <p:nvPr/>
        </p:nvSpPr>
        <p:spPr bwMode="auto">
          <a:xfrm>
            <a:off x="5114605" y="4231466"/>
            <a:ext cx="228600" cy="2286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34F367-283F-4FDA-AE4E-40BFEA6F31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735" y="1399539"/>
            <a:ext cx="6635383" cy="54214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5DFC32-7C43-4DCD-975B-1AD2A5171F41}"/>
              </a:ext>
            </a:extLst>
          </p:cNvPr>
          <p:cNvSpPr txBox="1"/>
          <p:nvPr/>
        </p:nvSpPr>
        <p:spPr>
          <a:xfrm>
            <a:off x="4718304" y="1472184"/>
            <a:ext cx="43489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Photo-Electro-Chemical (PEC) Cell</a:t>
            </a:r>
          </a:p>
          <a:p>
            <a:pPr algn="ctr"/>
            <a:r>
              <a:rPr lang="en-US" sz="2800" i="1" dirty="0">
                <a:solidFill>
                  <a:schemeClr val="accent1">
                    <a:lumMod val="75000"/>
                  </a:schemeClr>
                </a:solidFill>
              </a:rPr>
              <a:t>+ Photovoltage</a:t>
            </a:r>
            <a:br>
              <a:rPr lang="en-US" sz="2800" i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</a:rPr>
              <a:t>      </a:t>
            </a:r>
            <a:r>
              <a:rPr lang="en-US" sz="2800" i="1" dirty="0">
                <a:solidFill>
                  <a:srgbClr val="C00000"/>
                </a:solidFill>
              </a:rPr>
              <a:t>+</a:t>
            </a: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en-US" sz="2800" i="1" dirty="0">
                <a:solidFill>
                  <a:schemeClr val="accent1">
                    <a:lumMod val="75000"/>
                  </a:schemeClr>
                </a:solidFill>
              </a:rPr>
              <a:t>             </a:t>
            </a:r>
            <a:r>
              <a:rPr lang="en-US" sz="2800" i="1" dirty="0">
                <a:solidFill>
                  <a:srgbClr val="C00000"/>
                </a:solidFill>
              </a:rPr>
              <a:t>Photothermal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23F77D-EC8A-451C-B835-DC3C4706ECD4}"/>
              </a:ext>
            </a:extLst>
          </p:cNvPr>
          <p:cNvSpPr txBox="1"/>
          <p:nvPr/>
        </p:nvSpPr>
        <p:spPr>
          <a:xfrm>
            <a:off x="2883147" y="5974940"/>
            <a:ext cx="525607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Anode  Cathode  Photoanode/diode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43DD2C-CA5B-4617-A87A-E95EAE8BCE54}"/>
              </a:ext>
            </a:extLst>
          </p:cNvPr>
          <p:cNvSpPr txBox="1"/>
          <p:nvPr/>
        </p:nvSpPr>
        <p:spPr>
          <a:xfrm>
            <a:off x="1325880" y="1389888"/>
            <a:ext cx="239611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V</a:t>
            </a:r>
            <a:r>
              <a:rPr lang="en-US" sz="3200" baseline="-25000" dirty="0"/>
              <a:t>PA</a:t>
            </a:r>
            <a:r>
              <a:rPr lang="en-US" sz="3200" dirty="0"/>
              <a:t>+ </a:t>
            </a:r>
            <a:r>
              <a:rPr lang="en-US" sz="3200" dirty="0" err="1"/>
              <a:t>V</a:t>
            </a:r>
            <a:r>
              <a:rPr lang="en-US" sz="3200" baseline="-25000" dirty="0" err="1"/>
              <a:t>Anode</a:t>
            </a:r>
            <a:endParaRPr lang="en-US" sz="3200" baseline="-25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AC297AE-2CFC-4868-99FA-2D93779C04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7" y="3418350"/>
            <a:ext cx="2764201" cy="2541816"/>
          </a:xfrm>
          <a:prstGeom prst="rect">
            <a:avLst/>
          </a:prstGeom>
        </p:spPr>
      </p:pic>
      <p:sp>
        <p:nvSpPr>
          <p:cNvPr id="10" name="Arrow: Up 9">
            <a:extLst>
              <a:ext uri="{FF2B5EF4-FFF2-40B4-BE49-F238E27FC236}">
                <a16:creationId xmlns:a16="http://schemas.microsoft.com/office/drawing/2014/main" id="{DA5F60EB-D228-425D-9B1E-90B44AF341E4}"/>
              </a:ext>
            </a:extLst>
          </p:cNvPr>
          <p:cNvSpPr/>
          <p:nvPr/>
        </p:nvSpPr>
        <p:spPr bwMode="auto">
          <a:xfrm>
            <a:off x="473994" y="5845667"/>
            <a:ext cx="383023" cy="806580"/>
          </a:xfrm>
          <a:prstGeom prst="upArrow">
            <a:avLst/>
          </a:prstGeom>
          <a:solidFill>
            <a:schemeClr val="accent1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4" name="Arrow: Up 13">
            <a:extLst>
              <a:ext uri="{FF2B5EF4-FFF2-40B4-BE49-F238E27FC236}">
                <a16:creationId xmlns:a16="http://schemas.microsoft.com/office/drawing/2014/main" id="{689DBA9A-BCD0-4648-B265-C78159834E60}"/>
              </a:ext>
            </a:extLst>
          </p:cNvPr>
          <p:cNvSpPr/>
          <p:nvPr/>
        </p:nvSpPr>
        <p:spPr bwMode="auto">
          <a:xfrm>
            <a:off x="1251294" y="5851965"/>
            <a:ext cx="383023" cy="806580"/>
          </a:xfrm>
          <a:prstGeom prst="upArrow">
            <a:avLst/>
          </a:prstGeom>
          <a:solidFill>
            <a:srgbClr val="C0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A16D8788-FB26-4A1F-AC30-29F97FD232CE}"/>
              </a:ext>
            </a:extLst>
          </p:cNvPr>
          <p:cNvSpPr/>
          <p:nvPr/>
        </p:nvSpPr>
        <p:spPr bwMode="auto">
          <a:xfrm>
            <a:off x="6482005" y="4936534"/>
            <a:ext cx="2311400" cy="1010879"/>
          </a:xfrm>
          <a:prstGeom prst="rightArrow">
            <a:avLst/>
          </a:prstGeom>
          <a:solidFill>
            <a:srgbClr val="33CC33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186E15-8BBC-491C-9618-8D7B590DEE0D}"/>
              </a:ext>
            </a:extLst>
          </p:cNvPr>
          <p:cNvSpPr txBox="1"/>
          <p:nvPr/>
        </p:nvSpPr>
        <p:spPr>
          <a:xfrm>
            <a:off x="6548095" y="5112561"/>
            <a:ext cx="1921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FFFF00"/>
                </a:solidFill>
              </a:rPr>
              <a:t>RESULT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7D8C90-0F9E-406A-8AA2-B37D92EAAEFB}"/>
              </a:ext>
            </a:extLst>
          </p:cNvPr>
          <p:cNvSpPr txBox="1"/>
          <p:nvPr/>
        </p:nvSpPr>
        <p:spPr>
          <a:xfrm>
            <a:off x="123745" y="1362603"/>
            <a:ext cx="1181314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000" dirty="0"/>
              <a:t>I</a:t>
            </a:r>
            <a:r>
              <a:rPr lang="en-US" sz="3200" baseline="-25000" dirty="0"/>
              <a:t>H2 </a:t>
            </a:r>
            <a:r>
              <a:rPr lang="en-US" sz="3200" dirty="0"/>
              <a:t>=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DAAE4B-4F0B-42D3-B0F0-E529DEA66DCF}"/>
              </a:ext>
            </a:extLst>
          </p:cNvPr>
          <p:cNvSpPr txBox="1"/>
          <p:nvPr/>
        </p:nvSpPr>
        <p:spPr>
          <a:xfrm>
            <a:off x="2029968" y="2203704"/>
            <a:ext cx="105015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R</a:t>
            </a:r>
            <a:r>
              <a:rPr lang="en-US" sz="3200" baseline="-25000" dirty="0" err="1"/>
              <a:t>Cell</a:t>
            </a:r>
            <a:endParaRPr lang="en-US" sz="3200" baseline="-25000" dirty="0"/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20685135-2093-414C-8160-E0E5D67864A6}"/>
              </a:ext>
            </a:extLst>
          </p:cNvPr>
          <p:cNvCxnSpPr/>
          <p:nvPr/>
        </p:nvCxnSpPr>
        <p:spPr bwMode="auto">
          <a:xfrm>
            <a:off x="1314734" y="2038066"/>
            <a:ext cx="21336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E0789094-9ECE-4C03-A3E0-175969110A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023" y="2250220"/>
            <a:ext cx="415932" cy="9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35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oaring">
  <a:themeElements>
    <a:clrScheme name="">
      <a:dk1>
        <a:srgbClr val="000000"/>
      </a:dk1>
      <a:lt1>
        <a:srgbClr val="FFFFFF"/>
      </a:lt1>
      <a:dk2>
        <a:srgbClr val="000000"/>
      </a:dk2>
      <a:lt2>
        <a:srgbClr val="6C0020"/>
      </a:lt2>
      <a:accent1>
        <a:srgbClr val="6699FF"/>
      </a:accent1>
      <a:accent2>
        <a:srgbClr val="66CCFF"/>
      </a:accent2>
      <a:accent3>
        <a:srgbClr val="FFFFFF"/>
      </a:accent3>
      <a:accent4>
        <a:srgbClr val="000000"/>
      </a:accent4>
      <a:accent5>
        <a:srgbClr val="B8CAFF"/>
      </a:accent5>
      <a:accent6>
        <a:srgbClr val="5CB9E7"/>
      </a:accent6>
      <a:hlink>
        <a:srgbClr val="CC99FF"/>
      </a:hlink>
      <a:folHlink>
        <a:srgbClr val="00CCCC"/>
      </a:folHlink>
    </a:clrScheme>
    <a:fontScheme name="Soaring">
      <a:majorFont>
        <a:latin typeface="Tahoma"/>
        <a:ea typeface=""/>
        <a:cs typeface=""/>
      </a:majorFont>
      <a:minorFont>
        <a:latin typeface="Tahoma"/>
        <a:ea typeface=""/>
        <a:cs typeface="Taho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oaring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Designs\Soaring.pot</Template>
  <TotalTime>0</TotalTime>
  <Pages>16</Pages>
  <Words>1896</Words>
  <Application>Microsoft Office PowerPoint</Application>
  <PresentationFormat>Letter Paper (8.5x11 in)</PresentationFormat>
  <Paragraphs>239</Paragraphs>
  <Slides>18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Calibri Light</vt:lpstr>
      <vt:lpstr>Tahoma</vt:lpstr>
      <vt:lpstr>Times New Roman</vt:lpstr>
      <vt:lpstr>Wingdings</vt:lpstr>
      <vt:lpstr>Soaring</vt:lpstr>
      <vt:lpstr>Custom Design</vt:lpstr>
      <vt:lpstr>1_Custom Design</vt:lpstr>
      <vt:lpstr>Sunlight to Hydrogen   LightFuel ® Hydrogen</vt:lpstr>
      <vt:lpstr>LightFuel ®  Hydrogen Who we are</vt:lpstr>
      <vt:lpstr>Our Hydrogen Expertise  Solar H2 Pioneers since 2002</vt:lpstr>
      <vt:lpstr>Nanoptek’s Photoanode   Strained nano-structured TiO2</vt:lpstr>
      <vt:lpstr>Nanoptek’s Photoanode   Manufacture@Scale, Long Life  </vt:lpstr>
      <vt:lpstr>Solar Hybrid Electrolyzer  Solar-Amplified electrolysis</vt:lpstr>
      <vt:lpstr>Solar Hybrid Electrolyzer  Solar-Amplified electrolysis</vt:lpstr>
      <vt:lpstr>Solar Hybrid Electrolyzer  Solar-Amplified electrolysis</vt:lpstr>
      <vt:lpstr>Solar Hybrid Electrolyzer  Solar-Amplified electrolysis</vt:lpstr>
      <vt:lpstr>25% Solar-to-Hydrogen   World-Record STH Efficiency  </vt:lpstr>
      <vt:lpstr>25% Solar-to-Hydrogen   Diurnal and Constant Voltage  </vt:lpstr>
      <vt:lpstr>25% Solar-to-Hydrogen   Annual and Constant Voltage  </vt:lpstr>
      <vt:lpstr>H2 Cost:10MW Plant Cap. Yearly avg. @ 4kWh/m2/day  </vt:lpstr>
      <vt:lpstr>PEC 2m2 Panel in 2012   Light-amplified Electrolysis</vt:lpstr>
      <vt:lpstr>PEC Cell and Panel, 2020  Light-amplified Electrolysis</vt:lpstr>
      <vt:lpstr>Electrical Power Storage 96% Round-Trip Efficiency </vt:lpstr>
      <vt:lpstr>Addressable Markets New-to-Disruptive</vt:lpstr>
      <vt:lpstr>LightFuel® Hydrogen Sunlight to Hydrogen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2020-09-12T18:13:41Z</dcterms:created>
  <dcterms:modified xsi:type="dcterms:W3CDTF">2020-11-13T17:26:31Z</dcterms:modified>
</cp:coreProperties>
</file>