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724" r:id="rId2"/>
    <p:sldMasterId id="2147483737" r:id="rId3"/>
  </p:sldMasterIdLst>
  <p:notesMasterIdLst>
    <p:notesMasterId r:id="rId10"/>
  </p:notesMasterIdLst>
  <p:handoutMasterIdLst>
    <p:handoutMasterId r:id="rId11"/>
  </p:handoutMasterIdLst>
  <p:sldIdLst>
    <p:sldId id="832" r:id="rId4"/>
    <p:sldId id="799" r:id="rId5"/>
    <p:sldId id="820" r:id="rId6"/>
    <p:sldId id="821" r:id="rId7"/>
    <p:sldId id="808" r:id="rId8"/>
    <p:sldId id="833" r:id="rId9"/>
  </p:sldIdLst>
  <p:sldSz cx="9144000" cy="6858000" type="letter"/>
  <p:notesSz cx="7102475" cy="9388475"/>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5pPr>
    <a:lvl6pPr marL="22860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6pPr>
    <a:lvl7pPr marL="27432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7pPr>
    <a:lvl8pPr marL="32004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8pPr>
    <a:lvl9pPr marL="36576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9pPr>
  </p:defaultTextStyle>
  <p:extLst>
    <p:ext uri="{EFAFB233-063F-42B5-8137-9DF3F51BA10A}">
      <p15:sldGuideLst xmlns:p15="http://schemas.microsoft.com/office/powerpoint/2012/main">
        <p15:guide id="1" orient="horz" pos="19">
          <p15:clr>
            <a:srgbClr val="A4A3A4"/>
          </p15:clr>
        </p15:guide>
        <p15:guide id="2">
          <p15:clr>
            <a:srgbClr val="A4A3A4"/>
          </p15:clr>
        </p15:guide>
      </p15:sldGuideLst>
    </p:ext>
    <p:ext uri="{2D200454-40CA-4A62-9FC3-DE9A4176ACB9}">
      <p15:notesGuideLst xmlns:p15="http://schemas.microsoft.com/office/powerpoint/2012/main">
        <p15:guide id="1" orient="horz" pos="2793"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Guerra" initials="JG" lastIdx="1" clrIdx="0">
    <p:extLst>
      <p:ext uri="{19B8F6BF-5375-455C-9EA6-DF929625EA0E}">
        <p15:presenceInfo xmlns:p15="http://schemas.microsoft.com/office/powerpoint/2012/main" userId="b7b5d9ac743936f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0F5FF"/>
    <a:srgbClr val="A6A6A6"/>
    <a:srgbClr val="33CC33"/>
    <a:srgbClr val="7F7F7F"/>
    <a:srgbClr val="DDDDDD"/>
    <a:srgbClr val="3366CC"/>
    <a:srgbClr val="000000"/>
    <a:srgbClr val="0D0D0D"/>
    <a:srgbClr val="99FF9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8" autoAdjust="0"/>
    <p:restoredTop sz="83051" autoAdjust="0"/>
  </p:normalViewPr>
  <p:slideViewPr>
    <p:cSldViewPr snapToGrid="0">
      <p:cViewPr varScale="1">
        <p:scale>
          <a:sx n="43" d="100"/>
          <a:sy n="43" d="100"/>
        </p:scale>
        <p:origin x="1434" y="22"/>
      </p:cViewPr>
      <p:guideLst>
        <p:guide orient="horz" pos="19"/>
        <p:guide/>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74"/>
    </p:cViewPr>
  </p:sorterViewPr>
  <p:notesViewPr>
    <p:cSldViewPr snapToGrid="0">
      <p:cViewPr>
        <p:scale>
          <a:sx n="100" d="100"/>
          <a:sy n="100" d="100"/>
        </p:scale>
        <p:origin x="66" y="46"/>
      </p:cViewPr>
      <p:guideLst>
        <p:guide orient="horz" pos="2793"/>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8A190AC-CFAD-4419-A1E9-E08AD343784E}"/>
              </a:ext>
            </a:extLst>
          </p:cNvPr>
          <p:cNvSpPr>
            <a:spLocks noGrp="1" noChangeArrowheads="1"/>
          </p:cNvSpPr>
          <p:nvPr>
            <p:ph type="hdr" sz="quarter"/>
          </p:nvPr>
        </p:nvSpPr>
        <p:spPr bwMode="auto">
          <a:xfrm>
            <a:off x="-1541" y="1"/>
            <a:ext cx="3079589" cy="467251"/>
          </a:xfrm>
          <a:prstGeom prst="rect">
            <a:avLst/>
          </a:prstGeom>
          <a:noFill/>
          <a:ln w="9525">
            <a:noFill/>
            <a:miter lim="800000"/>
            <a:headEnd/>
            <a:tailEnd/>
          </a:ln>
          <a:effectLst/>
        </p:spPr>
        <p:txBody>
          <a:bodyPr vert="horz" wrap="square" lIns="20062" tIns="0" rIns="20062" bIns="0" numCol="1" anchor="t" anchorCtr="0" compatLnSpc="1">
            <a:prstTxWarp prst="textNoShape">
              <a:avLst/>
            </a:prstTxWarp>
          </a:bodyPr>
          <a:lstStyle>
            <a:lvl1pPr defTabSz="962459" eaLnBrk="0" hangingPunct="0">
              <a:defRPr sz="900" i="1">
                <a:latin typeface="Times New Roman" charset="0"/>
                <a:cs typeface="+mn-cs"/>
              </a:defRPr>
            </a:lvl1pPr>
          </a:lstStyle>
          <a:p>
            <a:pPr>
              <a:defRPr/>
            </a:pPr>
            <a:endParaRPr lang="en-US"/>
          </a:p>
        </p:txBody>
      </p:sp>
      <p:sp>
        <p:nvSpPr>
          <p:cNvPr id="3075" name="Rectangle 3">
            <a:extLst>
              <a:ext uri="{FF2B5EF4-FFF2-40B4-BE49-F238E27FC236}">
                <a16:creationId xmlns:a16="http://schemas.microsoft.com/office/drawing/2014/main" id="{7FC64DCE-1623-467B-808D-1A710D7945C9}"/>
              </a:ext>
            </a:extLst>
          </p:cNvPr>
          <p:cNvSpPr>
            <a:spLocks noGrp="1" noChangeArrowheads="1"/>
          </p:cNvSpPr>
          <p:nvPr>
            <p:ph type="dt" sz="quarter" idx="1"/>
          </p:nvPr>
        </p:nvSpPr>
        <p:spPr bwMode="auto">
          <a:xfrm>
            <a:off x="4024430" y="1"/>
            <a:ext cx="3079588" cy="467251"/>
          </a:xfrm>
          <a:prstGeom prst="rect">
            <a:avLst/>
          </a:prstGeom>
          <a:noFill/>
          <a:ln w="9525">
            <a:noFill/>
            <a:miter lim="800000"/>
            <a:headEnd/>
            <a:tailEnd/>
          </a:ln>
          <a:effectLst/>
        </p:spPr>
        <p:txBody>
          <a:bodyPr vert="horz" wrap="square" lIns="20062" tIns="0" rIns="20062" bIns="0" numCol="1" anchor="t" anchorCtr="0" compatLnSpc="1">
            <a:prstTxWarp prst="textNoShape">
              <a:avLst/>
            </a:prstTxWarp>
          </a:bodyPr>
          <a:lstStyle>
            <a:lvl1pPr algn="r" defTabSz="962459" eaLnBrk="0" hangingPunct="0">
              <a:defRPr sz="900" i="1">
                <a:latin typeface="Times New Roman" charset="0"/>
                <a:cs typeface="+mn-cs"/>
              </a:defRPr>
            </a:lvl1pPr>
          </a:lstStyle>
          <a:p>
            <a:pPr>
              <a:defRPr/>
            </a:pPr>
            <a:endParaRPr lang="en-US"/>
          </a:p>
        </p:txBody>
      </p:sp>
      <p:sp>
        <p:nvSpPr>
          <p:cNvPr id="3076" name="Rectangle 4">
            <a:extLst>
              <a:ext uri="{FF2B5EF4-FFF2-40B4-BE49-F238E27FC236}">
                <a16:creationId xmlns:a16="http://schemas.microsoft.com/office/drawing/2014/main" id="{522FFE03-4735-4F3D-B6E1-CFC59C566CEC}"/>
              </a:ext>
            </a:extLst>
          </p:cNvPr>
          <p:cNvSpPr>
            <a:spLocks noGrp="1" noChangeArrowheads="1"/>
          </p:cNvSpPr>
          <p:nvPr>
            <p:ph type="ftr" sz="quarter" idx="2"/>
          </p:nvPr>
        </p:nvSpPr>
        <p:spPr bwMode="auto">
          <a:xfrm>
            <a:off x="-1541" y="8921226"/>
            <a:ext cx="3079589" cy="467250"/>
          </a:xfrm>
          <a:prstGeom prst="rect">
            <a:avLst/>
          </a:prstGeom>
          <a:noFill/>
          <a:ln w="9525">
            <a:noFill/>
            <a:miter lim="800000"/>
            <a:headEnd/>
            <a:tailEnd/>
          </a:ln>
          <a:effectLst/>
        </p:spPr>
        <p:txBody>
          <a:bodyPr vert="horz" wrap="square" lIns="20062" tIns="0" rIns="20062" bIns="0" numCol="1" anchor="b" anchorCtr="0" compatLnSpc="1">
            <a:prstTxWarp prst="textNoShape">
              <a:avLst/>
            </a:prstTxWarp>
          </a:bodyPr>
          <a:lstStyle>
            <a:lvl1pPr defTabSz="962459" eaLnBrk="0" hangingPunct="0">
              <a:defRPr sz="900" i="1">
                <a:latin typeface="Times New Roman" charset="0"/>
                <a:cs typeface="+mn-cs"/>
              </a:defRPr>
            </a:lvl1pPr>
          </a:lstStyle>
          <a:p>
            <a:pPr>
              <a:defRPr/>
            </a:pPr>
            <a:endParaRPr lang="en-US"/>
          </a:p>
        </p:txBody>
      </p:sp>
      <p:sp>
        <p:nvSpPr>
          <p:cNvPr id="3077" name="Rectangle 5">
            <a:extLst>
              <a:ext uri="{FF2B5EF4-FFF2-40B4-BE49-F238E27FC236}">
                <a16:creationId xmlns:a16="http://schemas.microsoft.com/office/drawing/2014/main" id="{DE0C18F7-93AD-48CC-8401-20264FCDFA1B}"/>
              </a:ext>
            </a:extLst>
          </p:cNvPr>
          <p:cNvSpPr>
            <a:spLocks noGrp="1" noChangeArrowheads="1"/>
          </p:cNvSpPr>
          <p:nvPr>
            <p:ph type="sldNum" sz="quarter" idx="3"/>
          </p:nvPr>
        </p:nvSpPr>
        <p:spPr bwMode="auto">
          <a:xfrm>
            <a:off x="4024430" y="8921226"/>
            <a:ext cx="3079588" cy="467250"/>
          </a:xfrm>
          <a:prstGeom prst="rect">
            <a:avLst/>
          </a:prstGeom>
          <a:noFill/>
          <a:ln w="9525">
            <a:noFill/>
            <a:miter lim="800000"/>
            <a:headEnd/>
            <a:tailEnd/>
          </a:ln>
          <a:effectLst/>
        </p:spPr>
        <p:txBody>
          <a:bodyPr vert="horz" wrap="square" lIns="20062" tIns="0" rIns="20062" bIns="0" numCol="1" anchor="b" anchorCtr="0" compatLnSpc="1">
            <a:prstTxWarp prst="textNoShape">
              <a:avLst/>
            </a:prstTxWarp>
          </a:bodyPr>
          <a:lstStyle>
            <a:lvl1pPr algn="r" defTabSz="962459" eaLnBrk="0" hangingPunct="0">
              <a:defRPr sz="900" i="1">
                <a:latin typeface="Times New Roman" panose="02020603050405020304" pitchFamily="18" charset="0"/>
              </a:defRPr>
            </a:lvl1pPr>
          </a:lstStyle>
          <a:p>
            <a:pPr>
              <a:defRPr/>
            </a:pPr>
            <a:fld id="{0D3D12C9-6234-43EF-9002-659EE4E1C6C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09A8216-0372-4800-85B4-42121791B031}"/>
              </a:ext>
            </a:extLst>
          </p:cNvPr>
          <p:cNvSpPr>
            <a:spLocks noGrp="1" noChangeArrowheads="1"/>
          </p:cNvSpPr>
          <p:nvPr>
            <p:ph type="hdr" sz="quarter"/>
          </p:nvPr>
        </p:nvSpPr>
        <p:spPr bwMode="auto">
          <a:xfrm>
            <a:off x="-1541" y="1"/>
            <a:ext cx="3079589" cy="467251"/>
          </a:xfrm>
          <a:prstGeom prst="rect">
            <a:avLst/>
          </a:prstGeom>
          <a:noFill/>
          <a:ln w="9525">
            <a:noFill/>
            <a:miter lim="800000"/>
            <a:headEnd/>
            <a:tailEnd/>
          </a:ln>
          <a:effectLst/>
        </p:spPr>
        <p:txBody>
          <a:bodyPr vert="horz" wrap="square" lIns="20062" tIns="0" rIns="20062" bIns="0" numCol="1" anchor="t" anchorCtr="0" compatLnSpc="1">
            <a:prstTxWarp prst="textNoShape">
              <a:avLst/>
            </a:prstTxWarp>
          </a:bodyPr>
          <a:lstStyle>
            <a:lvl1pPr defTabSz="962459" eaLnBrk="0" hangingPunct="0">
              <a:defRPr sz="900" i="1">
                <a:latin typeface="Times New Roman" charset="0"/>
                <a:cs typeface="+mn-cs"/>
              </a:defRPr>
            </a:lvl1pPr>
          </a:lstStyle>
          <a:p>
            <a:pPr>
              <a:defRPr/>
            </a:pPr>
            <a:endParaRPr lang="en-US"/>
          </a:p>
        </p:txBody>
      </p:sp>
      <p:sp>
        <p:nvSpPr>
          <p:cNvPr id="2051" name="Rectangle 3">
            <a:extLst>
              <a:ext uri="{FF2B5EF4-FFF2-40B4-BE49-F238E27FC236}">
                <a16:creationId xmlns:a16="http://schemas.microsoft.com/office/drawing/2014/main" id="{8D47B123-11C5-437F-973D-2DB4715CA0A9}"/>
              </a:ext>
            </a:extLst>
          </p:cNvPr>
          <p:cNvSpPr>
            <a:spLocks noGrp="1" noChangeArrowheads="1"/>
          </p:cNvSpPr>
          <p:nvPr>
            <p:ph type="dt" idx="1"/>
          </p:nvPr>
        </p:nvSpPr>
        <p:spPr bwMode="auto">
          <a:xfrm>
            <a:off x="4024430" y="1"/>
            <a:ext cx="3079588" cy="467251"/>
          </a:xfrm>
          <a:prstGeom prst="rect">
            <a:avLst/>
          </a:prstGeom>
          <a:noFill/>
          <a:ln w="9525">
            <a:noFill/>
            <a:miter lim="800000"/>
            <a:headEnd/>
            <a:tailEnd/>
          </a:ln>
          <a:effectLst/>
        </p:spPr>
        <p:txBody>
          <a:bodyPr vert="horz" wrap="square" lIns="20062" tIns="0" rIns="20062" bIns="0" numCol="1" anchor="t" anchorCtr="0" compatLnSpc="1">
            <a:prstTxWarp prst="textNoShape">
              <a:avLst/>
            </a:prstTxWarp>
          </a:bodyPr>
          <a:lstStyle>
            <a:lvl1pPr algn="r" defTabSz="962459" eaLnBrk="0" hangingPunct="0">
              <a:defRPr sz="900" i="1">
                <a:latin typeface="Times New Roman" charset="0"/>
                <a:cs typeface="+mn-cs"/>
              </a:defRPr>
            </a:lvl1pPr>
          </a:lstStyle>
          <a:p>
            <a:pPr>
              <a:defRPr/>
            </a:pPr>
            <a:endParaRPr lang="en-US"/>
          </a:p>
        </p:txBody>
      </p:sp>
      <p:sp>
        <p:nvSpPr>
          <p:cNvPr id="2052" name="Rectangle 4">
            <a:extLst>
              <a:ext uri="{FF2B5EF4-FFF2-40B4-BE49-F238E27FC236}">
                <a16:creationId xmlns:a16="http://schemas.microsoft.com/office/drawing/2014/main" id="{91EC1603-3D14-4622-B9A4-564A79DF0254}"/>
              </a:ext>
            </a:extLst>
          </p:cNvPr>
          <p:cNvSpPr>
            <a:spLocks noGrp="1" noChangeArrowheads="1"/>
          </p:cNvSpPr>
          <p:nvPr>
            <p:ph type="ftr" sz="quarter" idx="4"/>
          </p:nvPr>
        </p:nvSpPr>
        <p:spPr bwMode="auto">
          <a:xfrm>
            <a:off x="-1541" y="8921226"/>
            <a:ext cx="3079589" cy="467250"/>
          </a:xfrm>
          <a:prstGeom prst="rect">
            <a:avLst/>
          </a:prstGeom>
          <a:noFill/>
          <a:ln w="9525">
            <a:noFill/>
            <a:miter lim="800000"/>
            <a:headEnd/>
            <a:tailEnd/>
          </a:ln>
          <a:effectLst/>
        </p:spPr>
        <p:txBody>
          <a:bodyPr vert="horz" wrap="square" lIns="20062" tIns="0" rIns="20062" bIns="0" numCol="1" anchor="b" anchorCtr="0" compatLnSpc="1">
            <a:prstTxWarp prst="textNoShape">
              <a:avLst/>
            </a:prstTxWarp>
          </a:bodyPr>
          <a:lstStyle>
            <a:lvl1pPr defTabSz="962459" eaLnBrk="0" hangingPunct="0">
              <a:defRPr sz="900" i="1">
                <a:latin typeface="Times New Roman" charset="0"/>
                <a:cs typeface="+mn-cs"/>
              </a:defRPr>
            </a:lvl1pPr>
          </a:lstStyle>
          <a:p>
            <a:pPr>
              <a:defRPr/>
            </a:pPr>
            <a:endParaRPr lang="en-US"/>
          </a:p>
        </p:txBody>
      </p:sp>
      <p:sp>
        <p:nvSpPr>
          <p:cNvPr id="2053" name="Rectangle 5">
            <a:extLst>
              <a:ext uri="{FF2B5EF4-FFF2-40B4-BE49-F238E27FC236}">
                <a16:creationId xmlns:a16="http://schemas.microsoft.com/office/drawing/2014/main" id="{25ACB3A8-D004-409B-B56C-128094A8D1CE}"/>
              </a:ext>
            </a:extLst>
          </p:cNvPr>
          <p:cNvSpPr>
            <a:spLocks noGrp="1" noChangeArrowheads="1"/>
          </p:cNvSpPr>
          <p:nvPr>
            <p:ph type="sldNum" sz="quarter" idx="5"/>
          </p:nvPr>
        </p:nvSpPr>
        <p:spPr bwMode="auto">
          <a:xfrm>
            <a:off x="4024430" y="8921226"/>
            <a:ext cx="3079588" cy="467250"/>
          </a:xfrm>
          <a:prstGeom prst="rect">
            <a:avLst/>
          </a:prstGeom>
          <a:noFill/>
          <a:ln w="9525">
            <a:noFill/>
            <a:miter lim="800000"/>
            <a:headEnd/>
            <a:tailEnd/>
          </a:ln>
          <a:effectLst/>
        </p:spPr>
        <p:txBody>
          <a:bodyPr vert="horz" wrap="square" lIns="20062" tIns="0" rIns="20062" bIns="0" numCol="1" anchor="b" anchorCtr="0" compatLnSpc="1">
            <a:prstTxWarp prst="textNoShape">
              <a:avLst/>
            </a:prstTxWarp>
          </a:bodyPr>
          <a:lstStyle>
            <a:lvl1pPr algn="r" defTabSz="962459" eaLnBrk="0" hangingPunct="0">
              <a:defRPr sz="900" i="1">
                <a:latin typeface="Times New Roman" panose="02020603050405020304" pitchFamily="18" charset="0"/>
              </a:defRPr>
            </a:lvl1pPr>
          </a:lstStyle>
          <a:p>
            <a:pPr>
              <a:defRPr/>
            </a:pPr>
            <a:fld id="{769EC545-8EDA-4650-A2E9-F34F43268340}" type="slidenum">
              <a:rPr lang="en-US" altLang="en-US"/>
              <a:pPr>
                <a:defRPr/>
              </a:pPr>
              <a:t>‹#›</a:t>
            </a:fld>
            <a:endParaRPr lang="en-US" altLang="en-US"/>
          </a:p>
        </p:txBody>
      </p:sp>
      <p:sp>
        <p:nvSpPr>
          <p:cNvPr id="2054" name="Rectangle 6">
            <a:extLst>
              <a:ext uri="{FF2B5EF4-FFF2-40B4-BE49-F238E27FC236}">
                <a16:creationId xmlns:a16="http://schemas.microsoft.com/office/drawing/2014/main" id="{83C2D965-F5B5-44E3-9B65-E2735C3ACB6A}"/>
              </a:ext>
            </a:extLst>
          </p:cNvPr>
          <p:cNvSpPr>
            <a:spLocks noGrp="1" noChangeArrowheads="1"/>
          </p:cNvSpPr>
          <p:nvPr>
            <p:ph type="body" sz="quarter" idx="3"/>
          </p:nvPr>
        </p:nvSpPr>
        <p:spPr bwMode="auto">
          <a:xfrm>
            <a:off x="946381" y="4462942"/>
            <a:ext cx="5209715" cy="4223881"/>
          </a:xfrm>
          <a:prstGeom prst="rect">
            <a:avLst/>
          </a:prstGeom>
          <a:noFill/>
          <a:ln w="9525">
            <a:noFill/>
            <a:miter lim="800000"/>
            <a:headEnd/>
            <a:tailEnd/>
          </a:ln>
          <a:effectLst/>
        </p:spPr>
        <p:txBody>
          <a:bodyPr vert="horz" wrap="square" lIns="96960" tIns="48480" rIns="96960" bIns="4848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3" name="Rectangle 7">
            <a:extLst>
              <a:ext uri="{FF2B5EF4-FFF2-40B4-BE49-F238E27FC236}">
                <a16:creationId xmlns:a16="http://schemas.microsoft.com/office/drawing/2014/main" id="{8F03BEF5-3251-4A39-93A7-09C084FB8BF9}"/>
              </a:ext>
            </a:extLst>
          </p:cNvPr>
          <p:cNvSpPr>
            <a:spLocks noGrp="1" noRot="1" noChangeAspect="1" noChangeArrowheads="1" noTextEdit="1"/>
          </p:cNvSpPr>
          <p:nvPr>
            <p:ph type="sldImg" idx="2"/>
          </p:nvPr>
        </p:nvSpPr>
        <p:spPr bwMode="auto">
          <a:xfrm>
            <a:off x="1204913" y="703263"/>
            <a:ext cx="4694237" cy="35210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LightFuel’s</a:t>
            </a:r>
            <a:r>
              <a:rPr lang="en-US" dirty="0"/>
              <a:t> efficient diurnal hydrogen production results in 84% Round-Trip (R-T) efficiency when coupled with a fuel cell operating at 60% efficiency, and on a diurnal 100% capacity basis. Even higher R-T efficiency of at least 96% is obtained windowing and variable voltage. For comparison, a 70% efficient alkaline </a:t>
            </a:r>
            <a:r>
              <a:rPr lang="en-US" dirty="0" err="1"/>
              <a:t>electrolyzer</a:t>
            </a:r>
            <a:r>
              <a:rPr lang="en-US" dirty="0"/>
              <a:t> and 60% fuel cell has a round-trip efficiency of only 42%.  Today’s batteries can achieve 96% but only with low-draw and for short times. Let’s step through the process…..</a:t>
            </a:r>
          </a:p>
          <a:p>
            <a:r>
              <a:rPr lang="en-US" dirty="0"/>
              <a:t> </a:t>
            </a:r>
          </a:p>
          <a:p>
            <a:r>
              <a:rPr lang="en-US" dirty="0"/>
              <a:t> </a:t>
            </a:r>
          </a:p>
        </p:txBody>
      </p:sp>
      <p:sp>
        <p:nvSpPr>
          <p:cNvPr id="4" name="Slide Number Placeholder 3"/>
          <p:cNvSpPr>
            <a:spLocks noGrp="1"/>
          </p:cNvSpPr>
          <p:nvPr>
            <p:ph type="sldNum" sz="quarter" idx="5"/>
          </p:nvPr>
        </p:nvSpPr>
        <p:spPr/>
        <p:txBody>
          <a:bodyPr/>
          <a:lstStyle/>
          <a:p>
            <a:pPr>
              <a:defRPr/>
            </a:pPr>
            <a:fld id="{769EC545-8EDA-4650-A2E9-F34F43268340}" type="slidenum">
              <a:rPr lang="en-US" altLang="en-US" smtClean="0"/>
              <a:pPr>
                <a:defRPr/>
              </a:pPr>
              <a:t>1</a:t>
            </a:fld>
            <a:endParaRPr lang="en-US" altLang="en-US"/>
          </a:p>
        </p:txBody>
      </p:sp>
    </p:spTree>
    <p:extLst>
      <p:ext uri="{BB962C8B-B14F-4D97-AF65-F5344CB8AC3E}">
        <p14:creationId xmlns:p14="http://schemas.microsoft.com/office/powerpoint/2010/main" val="652589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load is present: solar, wind, and other intermittent sources, renewable or non, are used directly.</a:t>
            </a:r>
          </a:p>
          <a:p>
            <a:endParaRPr lang="en-US" b="1" dirty="0"/>
          </a:p>
          <a:p>
            <a:r>
              <a:rPr lang="en-US" b="1" dirty="0"/>
              <a:t>Conversions:</a:t>
            </a:r>
          </a:p>
          <a:p>
            <a:r>
              <a:rPr lang="en-US" dirty="0"/>
              <a:t>MMSCF (15-21C) = 26,279 NM^3 (0C) both at 1 ATM</a:t>
            </a:r>
          </a:p>
          <a:p>
            <a:r>
              <a:rPr lang="en-US" dirty="0"/>
              <a:t>NM^3 = 1,000 l = 0.09 kg H2</a:t>
            </a:r>
          </a:p>
          <a:p>
            <a:r>
              <a:rPr lang="en-US" dirty="0"/>
              <a:t>1 kg H2 = 11.13 NM^3 = 11,126 l</a:t>
            </a:r>
          </a:p>
          <a:p>
            <a:r>
              <a:rPr lang="en-US" dirty="0"/>
              <a:t>1 ATM ~ 1 bar = 14.7 psi = 0.1 </a:t>
            </a:r>
            <a:r>
              <a:rPr lang="en-US" dirty="0" err="1"/>
              <a:t>Mpa</a:t>
            </a:r>
            <a:endParaRPr lang="en-US" dirty="0"/>
          </a:p>
          <a:p>
            <a:r>
              <a:rPr lang="en-US" dirty="0"/>
              <a:t>1 U.S. ton = 907.2 kgs</a:t>
            </a:r>
          </a:p>
          <a:p>
            <a:r>
              <a:rPr lang="en-US" dirty="0"/>
              <a:t>H2 HHV/LHV = 39.4kWh/33.3kWh/kg H2</a:t>
            </a:r>
          </a:p>
          <a:p>
            <a:r>
              <a:rPr lang="en-US" dirty="0"/>
              <a:t>                       = 3.54 kWh/NM^3/2.99 kWh/NM^3</a:t>
            </a:r>
          </a:p>
          <a:p>
            <a:r>
              <a:rPr lang="en-US" dirty="0"/>
              <a:t>                       = 325btu/275btu/FT^3 H2</a:t>
            </a:r>
          </a:p>
          <a:p>
            <a:r>
              <a:rPr lang="en-US" dirty="0"/>
              <a:t>HHV includes latent heat of vaporization if captured</a:t>
            </a:r>
          </a:p>
          <a:p>
            <a:endParaRPr lang="en-US" dirty="0"/>
          </a:p>
        </p:txBody>
      </p:sp>
      <p:sp>
        <p:nvSpPr>
          <p:cNvPr id="4" name="Slide Number Placeholder 3"/>
          <p:cNvSpPr>
            <a:spLocks noGrp="1"/>
          </p:cNvSpPr>
          <p:nvPr>
            <p:ph type="sldNum" sz="quarter" idx="5"/>
          </p:nvPr>
        </p:nvSpPr>
        <p:spPr/>
        <p:txBody>
          <a:bodyPr/>
          <a:lstStyle/>
          <a:p>
            <a:pPr>
              <a:defRPr/>
            </a:pPr>
            <a:fld id="{769EC545-8EDA-4650-A2E9-F34F43268340}" type="slidenum">
              <a:rPr lang="en-US" altLang="en-US" smtClean="0"/>
              <a:pPr>
                <a:defRPr/>
              </a:pPr>
              <a:t>2</a:t>
            </a:fld>
            <a:endParaRPr lang="en-US" altLang="en-US"/>
          </a:p>
        </p:txBody>
      </p:sp>
    </p:spTree>
    <p:extLst>
      <p:ext uri="{BB962C8B-B14F-4D97-AF65-F5344CB8AC3E}">
        <p14:creationId xmlns:p14="http://schemas.microsoft.com/office/powerpoint/2010/main" val="3207914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Excess renewable and/or off-peak grid power is converted into hydrogen with sunlight and the LightFuel Solar-Assisted </a:t>
            </a:r>
            <a:r>
              <a:rPr lang="en-US" dirty="0" err="1"/>
              <a:t>Electrolyzer</a:t>
            </a:r>
            <a:r>
              <a:rPr lang="en-US" dirty="0"/>
              <a:t>. For each MWh of electrical power in, LightFuel Solar-Assisted </a:t>
            </a:r>
            <a:r>
              <a:rPr lang="en-US" dirty="0" err="1"/>
              <a:t>Electrolyzer</a:t>
            </a:r>
            <a:r>
              <a:rPr lang="en-US" dirty="0"/>
              <a:t> produces hydrogen with HHV energy equivalent of 1.6Mh at optimized operating hours, and even more. </a:t>
            </a:r>
          </a:p>
          <a:p>
            <a:endParaRPr lang="en-US" dirty="0"/>
          </a:p>
          <a:p>
            <a:r>
              <a:rPr lang="en-US" dirty="0"/>
              <a:t> </a:t>
            </a:r>
          </a:p>
        </p:txBody>
      </p:sp>
      <p:sp>
        <p:nvSpPr>
          <p:cNvPr id="4" name="Slide Number Placeholder 3"/>
          <p:cNvSpPr>
            <a:spLocks noGrp="1"/>
          </p:cNvSpPr>
          <p:nvPr>
            <p:ph type="sldNum" sz="quarter" idx="5"/>
          </p:nvPr>
        </p:nvSpPr>
        <p:spPr/>
        <p:txBody>
          <a:bodyPr/>
          <a:lstStyle/>
          <a:p>
            <a:pPr>
              <a:defRPr/>
            </a:pPr>
            <a:fld id="{769EC545-8EDA-4650-A2E9-F34F43268340}" type="slidenum">
              <a:rPr lang="en-US" altLang="en-US" smtClean="0"/>
              <a:pPr>
                <a:defRPr/>
              </a:pPr>
              <a:t>3</a:t>
            </a:fld>
            <a:endParaRPr lang="en-US" altLang="en-US"/>
          </a:p>
        </p:txBody>
      </p:sp>
    </p:spTree>
    <p:extLst>
      <p:ext uri="{BB962C8B-B14F-4D97-AF65-F5344CB8AC3E}">
        <p14:creationId xmlns:p14="http://schemas.microsoft.com/office/powerpoint/2010/main" val="1036459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Power Interface Unit calls for power, stored hydrogen, as well as oxygen, are delivered to the fuel cell.  The oxygen can increase the efficiency of the fuel cell to 60% or more.</a:t>
            </a:r>
          </a:p>
        </p:txBody>
      </p:sp>
      <p:sp>
        <p:nvSpPr>
          <p:cNvPr id="4" name="Slide Number Placeholder 3"/>
          <p:cNvSpPr>
            <a:spLocks noGrp="1"/>
          </p:cNvSpPr>
          <p:nvPr>
            <p:ph type="sldNum" sz="quarter" idx="5"/>
          </p:nvPr>
        </p:nvSpPr>
        <p:spPr/>
        <p:txBody>
          <a:bodyPr/>
          <a:lstStyle/>
          <a:p>
            <a:pPr>
              <a:defRPr/>
            </a:pPr>
            <a:fld id="{769EC545-8EDA-4650-A2E9-F34F43268340}" type="slidenum">
              <a:rPr lang="en-US" altLang="en-US" smtClean="0"/>
              <a:pPr>
                <a:defRPr/>
              </a:pPr>
              <a:t>4</a:t>
            </a:fld>
            <a:endParaRPr lang="en-US" altLang="en-US"/>
          </a:p>
        </p:txBody>
      </p:sp>
    </p:spTree>
    <p:extLst>
      <p:ext uri="{BB962C8B-B14F-4D97-AF65-F5344CB8AC3E}">
        <p14:creationId xmlns:p14="http://schemas.microsoft.com/office/powerpoint/2010/main" val="3979755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the fuel cell delivers power to the grid. </a:t>
            </a:r>
          </a:p>
          <a:p>
            <a:endParaRPr lang="en-US" dirty="0"/>
          </a:p>
          <a:p>
            <a:r>
              <a:rPr lang="en-US" dirty="0"/>
              <a:t>Capital cost is projected to be $1,818 kW</a:t>
            </a:r>
            <a:r>
              <a:rPr lang="en-US" baseline="30000" dirty="0"/>
              <a:t>-1</a:t>
            </a:r>
            <a:r>
              <a:rPr lang="en-US" dirty="0"/>
              <a:t>  Cost to store a kWh is $0.03 USD. Basis: 10 year project life, optimized operating hours, 24MWh/day, 4,430 LF panels at 5,625 m</a:t>
            </a:r>
            <a:r>
              <a:rPr lang="en-US" baseline="30000" dirty="0"/>
              <a:t>2</a:t>
            </a:r>
            <a:r>
              <a:rPr lang="en-US" dirty="0"/>
              <a:t> installation, and projected pilot installed cost of $500 USD / panel for $2.2M USD installation.</a:t>
            </a:r>
          </a:p>
          <a:p>
            <a:endParaRPr lang="en-US" dirty="0"/>
          </a:p>
          <a:p>
            <a:r>
              <a:rPr lang="en-US" dirty="0"/>
              <a:t>The high 96% Round-Trip R-T efficiency can actually increase to &gt;100% because our LightFuel </a:t>
            </a:r>
            <a:r>
              <a:rPr lang="en-US" dirty="0" err="1"/>
              <a:t>electrolyzer</a:t>
            </a:r>
            <a:r>
              <a:rPr lang="en-US" dirty="0"/>
              <a:t> has a second power input that is sunlight.  So on an electrical energy basis (EEB) our electrical efficiency can peak at 140% during peak hydrogen production. We’re not breaking the first law of thermodynamics: energy is conserved. </a:t>
            </a:r>
          </a:p>
          <a:p>
            <a:endParaRPr lang="en-US" dirty="0"/>
          </a:p>
          <a:p>
            <a:r>
              <a:rPr lang="en-US" dirty="0"/>
              <a:t>In comparison, for an alkaline </a:t>
            </a:r>
            <a:r>
              <a:rPr lang="en-US" dirty="0" err="1"/>
              <a:t>electrolyzer</a:t>
            </a:r>
            <a:r>
              <a:rPr lang="en-US" dirty="0"/>
              <a:t> at 70% efficiency, the round-trip storage efficiency, using the same 60% efficient fuel cell, is 42%.  So, in comparison, LightFuel storage can return &gt;2X kWh back to the grid. </a:t>
            </a:r>
          </a:p>
          <a:p>
            <a:endParaRPr lang="en-US" dirty="0"/>
          </a:p>
          <a:p>
            <a:r>
              <a:rPr lang="en-US" dirty="0"/>
              <a:t> </a:t>
            </a:r>
          </a:p>
        </p:txBody>
      </p:sp>
      <p:sp>
        <p:nvSpPr>
          <p:cNvPr id="4" name="Slide Number Placeholder 3"/>
          <p:cNvSpPr>
            <a:spLocks noGrp="1"/>
          </p:cNvSpPr>
          <p:nvPr>
            <p:ph type="sldNum" sz="quarter" idx="5"/>
          </p:nvPr>
        </p:nvSpPr>
        <p:spPr/>
        <p:txBody>
          <a:bodyPr/>
          <a:lstStyle/>
          <a:p>
            <a:pPr>
              <a:defRPr/>
            </a:pPr>
            <a:fld id="{769EC545-8EDA-4650-A2E9-F34F43268340}" type="slidenum">
              <a:rPr lang="en-US" altLang="en-US" smtClean="0"/>
              <a:pPr>
                <a:defRPr/>
              </a:pPr>
              <a:t>5</a:t>
            </a:fld>
            <a:endParaRPr lang="en-US" altLang="en-US"/>
          </a:p>
        </p:txBody>
      </p:sp>
    </p:spTree>
    <p:extLst>
      <p:ext uri="{BB962C8B-B14F-4D97-AF65-F5344CB8AC3E}">
        <p14:creationId xmlns:p14="http://schemas.microsoft.com/office/powerpoint/2010/main" val="420697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summary, a 1 MW capacity (i.e. 24 MWh/Day consumption at 100% operating capacity) LightFuel plant will produce 625 kgs of hydrogen per day for mobility -- Fuel Cell Electric Vehicles, including FCEV trains, buses, trucks, and cars.  Or, for storing 1 MW/hour of electrical energy, The LightFuel Array would occupy an area of 0.56 hectare (1.4 acres).   </a:t>
            </a:r>
          </a:p>
          <a:p>
            <a:r>
              <a:rPr lang="en-US" dirty="0"/>
              <a:t> </a:t>
            </a:r>
          </a:p>
          <a:p>
            <a:r>
              <a:rPr lang="en-US" dirty="0"/>
              <a:t>   </a:t>
            </a:r>
          </a:p>
        </p:txBody>
      </p:sp>
      <p:sp>
        <p:nvSpPr>
          <p:cNvPr id="4" name="Slide Number Placeholder 3"/>
          <p:cNvSpPr>
            <a:spLocks noGrp="1"/>
          </p:cNvSpPr>
          <p:nvPr>
            <p:ph type="sldNum" sz="quarter" idx="5"/>
          </p:nvPr>
        </p:nvSpPr>
        <p:spPr/>
        <p:txBody>
          <a:bodyPr/>
          <a:lstStyle/>
          <a:p>
            <a:pPr>
              <a:defRPr/>
            </a:pPr>
            <a:fld id="{769EC545-8EDA-4650-A2E9-F34F43268340}" type="slidenum">
              <a:rPr lang="en-US" altLang="en-US" smtClean="0"/>
              <a:pPr>
                <a:defRPr/>
              </a:pPr>
              <a:t>6</a:t>
            </a:fld>
            <a:endParaRPr lang="en-US" altLang="en-US"/>
          </a:p>
        </p:txBody>
      </p:sp>
    </p:spTree>
    <p:extLst>
      <p:ext uri="{BB962C8B-B14F-4D97-AF65-F5344CB8AC3E}">
        <p14:creationId xmlns:p14="http://schemas.microsoft.com/office/powerpoint/2010/main" val="2703627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68773" name="Rectangle 5"/>
          <p:cNvSpPr>
            <a:spLocks noGrp="1" noChangeArrowheads="1"/>
          </p:cNvSpPr>
          <p:nvPr>
            <p:ph type="ctrTitle" sz="quarter"/>
          </p:nvPr>
        </p:nvSpPr>
        <p:spPr>
          <a:xfrm>
            <a:off x="1128713" y="1879600"/>
            <a:ext cx="7772400" cy="1143000"/>
          </a:xfrm>
        </p:spPr>
        <p:txBody>
          <a:bodyPr anchor="b"/>
          <a:lstStyle>
            <a:lvl1pPr>
              <a:defRPr/>
            </a:lvl1pPr>
          </a:lstStyle>
          <a:p>
            <a:r>
              <a:rPr lang="en-US"/>
              <a:t>Click to edit Master title style</a:t>
            </a:r>
          </a:p>
        </p:txBody>
      </p:sp>
      <p:sp>
        <p:nvSpPr>
          <p:cNvPr id="1568774"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a:t>Click to edit Master subtitle style</a:t>
            </a:r>
          </a:p>
        </p:txBody>
      </p:sp>
      <p:sp>
        <p:nvSpPr>
          <p:cNvPr id="4" name="Date Placeholder 3">
            <a:extLst>
              <a:ext uri="{FF2B5EF4-FFF2-40B4-BE49-F238E27FC236}">
                <a16:creationId xmlns:a16="http://schemas.microsoft.com/office/drawing/2014/main" id="{6FB09120-9039-473A-AA46-91A68E042EAC}"/>
              </a:ext>
            </a:extLst>
          </p:cNvPr>
          <p:cNvSpPr>
            <a:spLocks noGrp="1" noChangeArrowheads="1"/>
          </p:cNvSpPr>
          <p:nvPr>
            <p:ph type="dt" sz="quarter" idx="10"/>
          </p:nvPr>
        </p:nvSpPr>
        <p:spPr bwMode="auto">
          <a:xfrm>
            <a:off x="257175"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eaLnBrk="1" hangingPunct="1">
              <a:defRPr sz="1400">
                <a:latin typeface="Times New Roman" charset="0"/>
              </a:defRPr>
            </a:lvl1pPr>
          </a:lstStyle>
          <a:p>
            <a:pPr>
              <a:defRPr/>
            </a:pPr>
            <a:r>
              <a:rPr lang="en-US"/>
              <a:t>2020-2-02                                                  LightFuel Solar-Amplified Electrolyzer                                           Copyright 2020 LightFuel Co.</a:t>
            </a:r>
          </a:p>
        </p:txBody>
      </p:sp>
      <p:sp>
        <p:nvSpPr>
          <p:cNvPr id="5" name="Footer Placeholder 4">
            <a:extLst>
              <a:ext uri="{FF2B5EF4-FFF2-40B4-BE49-F238E27FC236}">
                <a16:creationId xmlns:a16="http://schemas.microsoft.com/office/drawing/2014/main" id="{0118A608-753E-442A-AE65-FF5292B0D51D}"/>
              </a:ext>
            </a:extLst>
          </p:cNvPr>
          <p:cNvSpPr>
            <a:spLocks noGrp="1" noChangeArrowheads="1"/>
          </p:cNvSpPr>
          <p:nvPr>
            <p:ph type="ftr" sz="quarter" idx="11"/>
          </p:nvPr>
        </p:nvSpPr>
        <p:spPr>
          <a:xfrm>
            <a:off x="3214688" y="6248400"/>
            <a:ext cx="2895600" cy="457200"/>
          </a:xfrm>
          <a:prstGeom prst="rect">
            <a:avLst/>
          </a:prstGeom>
        </p:spPr>
        <p:txBody>
          <a:bodyPr/>
          <a:lstStyle>
            <a:lvl1pPr>
              <a:defRPr sz="1400">
                <a:latin typeface="Times New Roman" charset="0"/>
              </a:defRPr>
            </a:lvl1pPr>
          </a:lstStyle>
          <a:p>
            <a:pPr>
              <a:defRPr/>
            </a:pPr>
            <a:endParaRPr lang="en-US"/>
          </a:p>
        </p:txBody>
      </p:sp>
      <p:sp>
        <p:nvSpPr>
          <p:cNvPr id="6" name="Slide Number Placeholder 5">
            <a:extLst>
              <a:ext uri="{FF2B5EF4-FFF2-40B4-BE49-F238E27FC236}">
                <a16:creationId xmlns:a16="http://schemas.microsoft.com/office/drawing/2014/main" id="{9DBE1112-EF78-4787-8733-7EE5059C6AA1}"/>
              </a:ext>
            </a:extLst>
          </p:cNvPr>
          <p:cNvSpPr>
            <a:spLocks noGrp="1" noChangeArrowheads="1"/>
          </p:cNvSpPr>
          <p:nvPr>
            <p:ph type="sldNum" sz="quarter" idx="12"/>
          </p:nvPr>
        </p:nvSpPr>
        <p:spPr>
          <a:xfrm>
            <a:off x="6553200" y="6248400"/>
            <a:ext cx="1905000" cy="457200"/>
          </a:xfrm>
        </p:spPr>
        <p:txBody>
          <a:bodyPr/>
          <a:lstStyle>
            <a:lvl1pPr>
              <a:defRPr sz="1400">
                <a:latin typeface="Times New Roman" panose="02020603050405020304" pitchFamily="18" charset="0"/>
              </a:defRPr>
            </a:lvl1pPr>
          </a:lstStyle>
          <a:p>
            <a:pPr>
              <a:defRPr/>
            </a:pPr>
            <a:fld id="{C0EED823-AA52-4573-800A-DE08E626C23F}" type="slidenum">
              <a:rPr lang="en-US" altLang="en-US"/>
              <a:pPr>
                <a:defRPr/>
              </a:pPr>
              <a:t>‹#›</a:t>
            </a:fld>
            <a:endParaRPr lang="en-US" altLang="en-US"/>
          </a:p>
        </p:txBody>
      </p:sp>
    </p:spTree>
    <p:extLst>
      <p:ext uri="{BB962C8B-B14F-4D97-AF65-F5344CB8AC3E}">
        <p14:creationId xmlns:p14="http://schemas.microsoft.com/office/powerpoint/2010/main" val="331298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73F8519E-F2F5-4326-9F56-106DCF297336}"/>
              </a:ext>
            </a:extLst>
          </p:cNvPr>
          <p:cNvSpPr>
            <a:spLocks noGrp="1" noChangeArrowheads="1"/>
          </p:cNvSpPr>
          <p:nvPr>
            <p:ph type="ftr" sz="quarter" idx="10"/>
          </p:nvPr>
        </p:nvSpPr>
        <p:spPr>
          <a:xfrm>
            <a:off x="3513138" y="6441215"/>
            <a:ext cx="4894262" cy="457200"/>
          </a:xfrm>
          <a:prstGeom prst="rect">
            <a:avLst/>
          </a:prstGeom>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6ED7B4AA-4A5C-4CC5-B3BC-3935C017B4C5}"/>
              </a:ext>
            </a:extLst>
          </p:cNvPr>
          <p:cNvSpPr>
            <a:spLocks noGrp="1" noChangeArrowheads="1"/>
          </p:cNvSpPr>
          <p:nvPr>
            <p:ph type="sldNum" sz="quarter" idx="11"/>
          </p:nvPr>
        </p:nvSpPr>
        <p:spPr>
          <a:ln/>
        </p:spPr>
        <p:txBody>
          <a:bodyPr/>
          <a:lstStyle>
            <a:lvl1pPr>
              <a:defRPr/>
            </a:lvl1pPr>
          </a:lstStyle>
          <a:p>
            <a:pPr>
              <a:defRPr/>
            </a:pPr>
            <a:fld id="{D95021A6-C5B6-483A-9197-960ECEC54D61}" type="slidenum">
              <a:rPr lang="en-US" altLang="en-US"/>
              <a:pPr>
                <a:defRPr/>
              </a:pPr>
              <a:t>‹#›</a:t>
            </a:fld>
            <a:endParaRPr lang="en-US" altLang="en-US"/>
          </a:p>
        </p:txBody>
      </p:sp>
    </p:spTree>
    <p:extLst>
      <p:ext uri="{BB962C8B-B14F-4D97-AF65-F5344CB8AC3E}">
        <p14:creationId xmlns:p14="http://schemas.microsoft.com/office/powerpoint/2010/main" val="2191504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CC3AD423-888F-4C29-B49E-0F8B00BEBDC3}"/>
              </a:ext>
            </a:extLst>
          </p:cNvPr>
          <p:cNvSpPr>
            <a:spLocks noGrp="1" noChangeArrowheads="1"/>
          </p:cNvSpPr>
          <p:nvPr>
            <p:ph type="ftr" sz="quarter" idx="10"/>
          </p:nvPr>
        </p:nvSpPr>
        <p:spPr>
          <a:xfrm>
            <a:off x="3513138" y="6441215"/>
            <a:ext cx="4894262" cy="457200"/>
          </a:xfrm>
          <a:prstGeom prst="rect">
            <a:avLst/>
          </a:prstGeom>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66B88DFA-9D17-430C-81C5-63169EC5145A}"/>
              </a:ext>
            </a:extLst>
          </p:cNvPr>
          <p:cNvSpPr>
            <a:spLocks noGrp="1" noChangeArrowheads="1"/>
          </p:cNvSpPr>
          <p:nvPr>
            <p:ph type="sldNum" sz="quarter" idx="11"/>
          </p:nvPr>
        </p:nvSpPr>
        <p:spPr>
          <a:ln/>
        </p:spPr>
        <p:txBody>
          <a:bodyPr/>
          <a:lstStyle>
            <a:lvl1pPr>
              <a:defRPr/>
            </a:lvl1pPr>
          </a:lstStyle>
          <a:p>
            <a:pPr>
              <a:defRPr/>
            </a:pPr>
            <a:fld id="{49694801-25D2-42A0-81EA-1550A2530FCC}" type="slidenum">
              <a:rPr lang="en-US" altLang="en-US"/>
              <a:pPr>
                <a:defRPr/>
              </a:pPr>
              <a:t>‹#›</a:t>
            </a:fld>
            <a:endParaRPr lang="en-US" altLang="en-US"/>
          </a:p>
        </p:txBody>
      </p:sp>
    </p:spTree>
    <p:extLst>
      <p:ext uri="{BB962C8B-B14F-4D97-AF65-F5344CB8AC3E}">
        <p14:creationId xmlns:p14="http://schemas.microsoft.com/office/powerpoint/2010/main" val="2608655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9388" y="274638"/>
            <a:ext cx="1958975" cy="5719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47700" y="274638"/>
            <a:ext cx="5729288" cy="5719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5785781D-B5D2-4990-9BE2-543DB080012C}"/>
              </a:ext>
            </a:extLst>
          </p:cNvPr>
          <p:cNvSpPr>
            <a:spLocks noGrp="1" noChangeArrowheads="1"/>
          </p:cNvSpPr>
          <p:nvPr>
            <p:ph type="ftr" sz="quarter" idx="10"/>
          </p:nvPr>
        </p:nvSpPr>
        <p:spPr>
          <a:xfrm>
            <a:off x="3513138" y="6441215"/>
            <a:ext cx="4894262" cy="457200"/>
          </a:xfrm>
          <a:prstGeom prst="rect">
            <a:avLst/>
          </a:prstGeom>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434E3A1C-F703-4F21-AC07-2B73E8FF6499}"/>
              </a:ext>
            </a:extLst>
          </p:cNvPr>
          <p:cNvSpPr>
            <a:spLocks noGrp="1" noChangeArrowheads="1"/>
          </p:cNvSpPr>
          <p:nvPr>
            <p:ph type="sldNum" sz="quarter" idx="11"/>
          </p:nvPr>
        </p:nvSpPr>
        <p:spPr>
          <a:ln/>
        </p:spPr>
        <p:txBody>
          <a:bodyPr/>
          <a:lstStyle>
            <a:lvl1pPr>
              <a:defRPr/>
            </a:lvl1pPr>
          </a:lstStyle>
          <a:p>
            <a:pPr>
              <a:defRPr/>
            </a:pPr>
            <a:fld id="{00E62015-0DAA-4B4E-A0D2-EDB958634E0E}" type="slidenum">
              <a:rPr lang="en-US" altLang="en-US"/>
              <a:pPr>
                <a:defRPr/>
              </a:pPr>
              <a:t>‹#›</a:t>
            </a:fld>
            <a:endParaRPr lang="en-US" altLang="en-US"/>
          </a:p>
        </p:txBody>
      </p:sp>
    </p:spTree>
    <p:extLst>
      <p:ext uri="{BB962C8B-B14F-4D97-AF65-F5344CB8AC3E}">
        <p14:creationId xmlns:p14="http://schemas.microsoft.com/office/powerpoint/2010/main" val="1353066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C9985-E57E-49B2-9CCA-2414A642E22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6EAB5A-FFAE-449C-8D8A-261263A1119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34F70C-0BF3-41AD-B74C-BD47404CF2B4}"/>
              </a:ext>
            </a:extLst>
          </p:cNvPr>
          <p:cNvSpPr>
            <a:spLocks noGrp="1"/>
          </p:cNvSpPr>
          <p:nvPr>
            <p:ph type="dt" sz="half" idx="10"/>
          </p:nvPr>
        </p:nvSpPr>
        <p:spPr/>
        <p:txBody>
          <a:bodyPr/>
          <a:lstStyle/>
          <a:p>
            <a:r>
              <a:rPr lang="en-US"/>
              <a:t>2020-2-02                                                  LightFuel Solar-Amplified Electrolyzer                                           Copyright 2020 LightFuel Co.</a:t>
            </a:r>
          </a:p>
        </p:txBody>
      </p:sp>
      <p:sp>
        <p:nvSpPr>
          <p:cNvPr id="5" name="Footer Placeholder 4">
            <a:extLst>
              <a:ext uri="{FF2B5EF4-FFF2-40B4-BE49-F238E27FC236}">
                <a16:creationId xmlns:a16="http://schemas.microsoft.com/office/drawing/2014/main" id="{61330CFA-9EB1-48CF-9C6B-1C74A21B1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EBC07F-4E35-46CF-9FF5-AD66BED330D5}"/>
              </a:ext>
            </a:extLst>
          </p:cNvPr>
          <p:cNvSpPr>
            <a:spLocks noGrp="1"/>
          </p:cNvSpPr>
          <p:nvPr>
            <p:ph type="sldNum" sz="quarter" idx="12"/>
          </p:nvPr>
        </p:nvSpPr>
        <p:spPr/>
        <p:txBody>
          <a:bodyPr/>
          <a:lstStyle/>
          <a:p>
            <a:fld id="{682DDE09-535E-45D2-9A7D-3C7A6B649B64}" type="slidenum">
              <a:rPr lang="en-US" smtClean="0"/>
              <a:t>‹#›</a:t>
            </a:fld>
            <a:endParaRPr lang="en-US"/>
          </a:p>
        </p:txBody>
      </p:sp>
    </p:spTree>
    <p:extLst>
      <p:ext uri="{BB962C8B-B14F-4D97-AF65-F5344CB8AC3E}">
        <p14:creationId xmlns:p14="http://schemas.microsoft.com/office/powerpoint/2010/main" val="4040788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5E1A4-DC9E-4EB9-93D8-EA54F193A0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314289-747B-45D2-85A3-0D702BBFBAA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B5DED2-CC76-4847-8369-08E48FF4C66A}"/>
              </a:ext>
            </a:extLst>
          </p:cNvPr>
          <p:cNvSpPr>
            <a:spLocks noGrp="1"/>
          </p:cNvSpPr>
          <p:nvPr>
            <p:ph type="dt" sz="half" idx="10"/>
          </p:nvPr>
        </p:nvSpPr>
        <p:spPr/>
        <p:txBody>
          <a:bodyPr/>
          <a:lstStyle/>
          <a:p>
            <a:r>
              <a:rPr lang="en-US"/>
              <a:t>2020-2-02                                                  LightFuel Solar-Amplified Electrolyzer                                           Copyright 2020 LightFuel Co.</a:t>
            </a:r>
          </a:p>
        </p:txBody>
      </p:sp>
      <p:sp>
        <p:nvSpPr>
          <p:cNvPr id="5" name="Footer Placeholder 4">
            <a:extLst>
              <a:ext uri="{FF2B5EF4-FFF2-40B4-BE49-F238E27FC236}">
                <a16:creationId xmlns:a16="http://schemas.microsoft.com/office/drawing/2014/main" id="{BE328275-E92D-4B9A-9D2B-F0C89B526C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D8333E-E087-4B08-A484-13CB1DF2A78F}"/>
              </a:ext>
            </a:extLst>
          </p:cNvPr>
          <p:cNvSpPr>
            <a:spLocks noGrp="1"/>
          </p:cNvSpPr>
          <p:nvPr>
            <p:ph type="sldNum" sz="quarter" idx="12"/>
          </p:nvPr>
        </p:nvSpPr>
        <p:spPr/>
        <p:txBody>
          <a:bodyPr/>
          <a:lstStyle/>
          <a:p>
            <a:fld id="{682DDE09-535E-45D2-9A7D-3C7A6B649B64}" type="slidenum">
              <a:rPr lang="en-US" smtClean="0"/>
              <a:t>‹#›</a:t>
            </a:fld>
            <a:endParaRPr lang="en-US"/>
          </a:p>
        </p:txBody>
      </p:sp>
    </p:spTree>
    <p:extLst>
      <p:ext uri="{BB962C8B-B14F-4D97-AF65-F5344CB8AC3E}">
        <p14:creationId xmlns:p14="http://schemas.microsoft.com/office/powerpoint/2010/main" val="82190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5C828-4190-4F90-A47C-769C6AFD4EC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2CC287-0905-41A7-B3C2-B159E8FE918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748F57-F89F-487D-AC52-C3413DF7B688}"/>
              </a:ext>
            </a:extLst>
          </p:cNvPr>
          <p:cNvSpPr>
            <a:spLocks noGrp="1"/>
          </p:cNvSpPr>
          <p:nvPr>
            <p:ph type="dt" sz="half" idx="10"/>
          </p:nvPr>
        </p:nvSpPr>
        <p:spPr/>
        <p:txBody>
          <a:bodyPr/>
          <a:lstStyle/>
          <a:p>
            <a:r>
              <a:rPr lang="en-US"/>
              <a:t>2020-2-02                                                  LightFuel Solar-Amplified Electrolyzer                                           Copyright 2020 LightFuel Co.</a:t>
            </a:r>
          </a:p>
        </p:txBody>
      </p:sp>
      <p:sp>
        <p:nvSpPr>
          <p:cNvPr id="5" name="Footer Placeholder 4">
            <a:extLst>
              <a:ext uri="{FF2B5EF4-FFF2-40B4-BE49-F238E27FC236}">
                <a16:creationId xmlns:a16="http://schemas.microsoft.com/office/drawing/2014/main" id="{8DD37F05-0114-475E-8DF7-022AC99ABD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319BE-FB48-4B0C-97F1-B80390923276}"/>
              </a:ext>
            </a:extLst>
          </p:cNvPr>
          <p:cNvSpPr>
            <a:spLocks noGrp="1"/>
          </p:cNvSpPr>
          <p:nvPr>
            <p:ph type="sldNum" sz="quarter" idx="12"/>
          </p:nvPr>
        </p:nvSpPr>
        <p:spPr/>
        <p:txBody>
          <a:bodyPr/>
          <a:lstStyle/>
          <a:p>
            <a:fld id="{682DDE09-535E-45D2-9A7D-3C7A6B649B64}" type="slidenum">
              <a:rPr lang="en-US" smtClean="0"/>
              <a:t>‹#›</a:t>
            </a:fld>
            <a:endParaRPr lang="en-US"/>
          </a:p>
        </p:txBody>
      </p:sp>
    </p:spTree>
    <p:extLst>
      <p:ext uri="{BB962C8B-B14F-4D97-AF65-F5344CB8AC3E}">
        <p14:creationId xmlns:p14="http://schemas.microsoft.com/office/powerpoint/2010/main" val="2772175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964F3-F5DC-4CCE-BFA8-FFB4F32BDE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AB1D61-FB10-496F-9D46-9A8586A9A3AB}"/>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55F1E0-FC9A-4839-BA74-E5C6BAE7EB87}"/>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C4143F-CDFE-4D0F-90D6-E426C13C9B81}"/>
              </a:ext>
            </a:extLst>
          </p:cNvPr>
          <p:cNvSpPr>
            <a:spLocks noGrp="1"/>
          </p:cNvSpPr>
          <p:nvPr>
            <p:ph type="dt" sz="half" idx="10"/>
          </p:nvPr>
        </p:nvSpPr>
        <p:spPr/>
        <p:txBody>
          <a:bodyPr/>
          <a:lstStyle/>
          <a:p>
            <a:r>
              <a:rPr lang="en-US"/>
              <a:t>2020-2-02                                                  LightFuel Solar-Amplified Electrolyzer                                           Copyright 2020 LightFuel Co.</a:t>
            </a:r>
          </a:p>
        </p:txBody>
      </p:sp>
      <p:sp>
        <p:nvSpPr>
          <p:cNvPr id="6" name="Footer Placeholder 5">
            <a:extLst>
              <a:ext uri="{FF2B5EF4-FFF2-40B4-BE49-F238E27FC236}">
                <a16:creationId xmlns:a16="http://schemas.microsoft.com/office/drawing/2014/main" id="{B401E238-18E5-42CE-9F70-83EE90CAA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9968C-A0AD-4574-822A-7710F4A87B5E}"/>
              </a:ext>
            </a:extLst>
          </p:cNvPr>
          <p:cNvSpPr>
            <a:spLocks noGrp="1"/>
          </p:cNvSpPr>
          <p:nvPr>
            <p:ph type="sldNum" sz="quarter" idx="12"/>
          </p:nvPr>
        </p:nvSpPr>
        <p:spPr/>
        <p:txBody>
          <a:bodyPr/>
          <a:lstStyle/>
          <a:p>
            <a:fld id="{682DDE09-535E-45D2-9A7D-3C7A6B649B64}" type="slidenum">
              <a:rPr lang="en-US" smtClean="0"/>
              <a:t>‹#›</a:t>
            </a:fld>
            <a:endParaRPr lang="en-US"/>
          </a:p>
        </p:txBody>
      </p:sp>
    </p:spTree>
    <p:extLst>
      <p:ext uri="{BB962C8B-B14F-4D97-AF65-F5344CB8AC3E}">
        <p14:creationId xmlns:p14="http://schemas.microsoft.com/office/powerpoint/2010/main" val="2795864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42E81-2670-44BC-AB57-F4F0D0F215A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023A47-33F3-4320-97A7-63CC1ECC1BA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4AE01D-6BDF-4D89-95FB-D1AD3BDB92E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7290E8-858C-45C7-AFC2-BFCB25BF3E7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5BEA69-D989-40F4-9BBA-C4B3FA1F67C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D95141-209C-4C95-80C7-6D9AA3FA3641}"/>
              </a:ext>
            </a:extLst>
          </p:cNvPr>
          <p:cNvSpPr>
            <a:spLocks noGrp="1"/>
          </p:cNvSpPr>
          <p:nvPr>
            <p:ph type="dt" sz="half" idx="10"/>
          </p:nvPr>
        </p:nvSpPr>
        <p:spPr/>
        <p:txBody>
          <a:bodyPr/>
          <a:lstStyle/>
          <a:p>
            <a:r>
              <a:rPr lang="en-US"/>
              <a:t>2020-2-02                                                  LightFuel Solar-Amplified Electrolyzer                                           Copyright 2020 LightFuel Co.</a:t>
            </a:r>
          </a:p>
        </p:txBody>
      </p:sp>
      <p:sp>
        <p:nvSpPr>
          <p:cNvPr id="8" name="Footer Placeholder 7">
            <a:extLst>
              <a:ext uri="{FF2B5EF4-FFF2-40B4-BE49-F238E27FC236}">
                <a16:creationId xmlns:a16="http://schemas.microsoft.com/office/drawing/2014/main" id="{D43BA82D-77DD-463E-AA20-921CD5CE02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E3D927-8B26-40B7-B67E-D6D2C98899FB}"/>
              </a:ext>
            </a:extLst>
          </p:cNvPr>
          <p:cNvSpPr>
            <a:spLocks noGrp="1"/>
          </p:cNvSpPr>
          <p:nvPr>
            <p:ph type="sldNum" sz="quarter" idx="12"/>
          </p:nvPr>
        </p:nvSpPr>
        <p:spPr/>
        <p:txBody>
          <a:bodyPr/>
          <a:lstStyle/>
          <a:p>
            <a:fld id="{682DDE09-535E-45D2-9A7D-3C7A6B649B64}" type="slidenum">
              <a:rPr lang="en-US" smtClean="0"/>
              <a:t>‹#›</a:t>
            </a:fld>
            <a:endParaRPr lang="en-US"/>
          </a:p>
        </p:txBody>
      </p:sp>
    </p:spTree>
    <p:extLst>
      <p:ext uri="{BB962C8B-B14F-4D97-AF65-F5344CB8AC3E}">
        <p14:creationId xmlns:p14="http://schemas.microsoft.com/office/powerpoint/2010/main" val="2652030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754B0-C8C6-439E-ABDC-E17B9D0282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9CD4CE-BBEC-4B5E-8BEA-6F9987528B29}"/>
              </a:ext>
            </a:extLst>
          </p:cNvPr>
          <p:cNvSpPr>
            <a:spLocks noGrp="1"/>
          </p:cNvSpPr>
          <p:nvPr>
            <p:ph type="dt" sz="half" idx="10"/>
          </p:nvPr>
        </p:nvSpPr>
        <p:spPr/>
        <p:txBody>
          <a:bodyPr/>
          <a:lstStyle/>
          <a:p>
            <a:r>
              <a:rPr lang="en-US"/>
              <a:t>2020-2-02                                                  LightFuel Solar-Amplified Electrolyzer                                           Copyright 2020 LightFuel Co.</a:t>
            </a:r>
          </a:p>
        </p:txBody>
      </p:sp>
      <p:sp>
        <p:nvSpPr>
          <p:cNvPr id="4" name="Footer Placeholder 3">
            <a:extLst>
              <a:ext uri="{FF2B5EF4-FFF2-40B4-BE49-F238E27FC236}">
                <a16:creationId xmlns:a16="http://schemas.microsoft.com/office/drawing/2014/main" id="{379F74DA-B1B0-4911-87A7-F21498F240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95E466-6DAE-415F-AA61-FF0A40D1416C}"/>
              </a:ext>
            </a:extLst>
          </p:cNvPr>
          <p:cNvSpPr>
            <a:spLocks noGrp="1"/>
          </p:cNvSpPr>
          <p:nvPr>
            <p:ph type="sldNum" sz="quarter" idx="12"/>
          </p:nvPr>
        </p:nvSpPr>
        <p:spPr/>
        <p:txBody>
          <a:bodyPr/>
          <a:lstStyle/>
          <a:p>
            <a:fld id="{682DDE09-535E-45D2-9A7D-3C7A6B649B64}" type="slidenum">
              <a:rPr lang="en-US" smtClean="0"/>
              <a:t>‹#›</a:t>
            </a:fld>
            <a:endParaRPr lang="en-US"/>
          </a:p>
        </p:txBody>
      </p:sp>
    </p:spTree>
    <p:extLst>
      <p:ext uri="{BB962C8B-B14F-4D97-AF65-F5344CB8AC3E}">
        <p14:creationId xmlns:p14="http://schemas.microsoft.com/office/powerpoint/2010/main" val="26031157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F3F32E-DB39-46D1-8267-AFF66309AF62}"/>
              </a:ext>
            </a:extLst>
          </p:cNvPr>
          <p:cNvSpPr>
            <a:spLocks noGrp="1"/>
          </p:cNvSpPr>
          <p:nvPr>
            <p:ph type="dt" sz="half" idx="10"/>
          </p:nvPr>
        </p:nvSpPr>
        <p:spPr/>
        <p:txBody>
          <a:bodyPr/>
          <a:lstStyle/>
          <a:p>
            <a:r>
              <a:rPr lang="en-US"/>
              <a:t>2020-2-02                                                  LightFuel Solar-Amplified Electrolyzer                                           Copyright 2020 LightFuel Co.</a:t>
            </a:r>
          </a:p>
        </p:txBody>
      </p:sp>
      <p:sp>
        <p:nvSpPr>
          <p:cNvPr id="3" name="Footer Placeholder 2">
            <a:extLst>
              <a:ext uri="{FF2B5EF4-FFF2-40B4-BE49-F238E27FC236}">
                <a16:creationId xmlns:a16="http://schemas.microsoft.com/office/drawing/2014/main" id="{63F0DD27-77B0-4DEB-BBDC-85B7FF05FB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FAB9AC-E96B-4472-B627-939808C23745}"/>
              </a:ext>
            </a:extLst>
          </p:cNvPr>
          <p:cNvSpPr>
            <a:spLocks noGrp="1"/>
          </p:cNvSpPr>
          <p:nvPr>
            <p:ph type="sldNum" sz="quarter" idx="12"/>
          </p:nvPr>
        </p:nvSpPr>
        <p:spPr/>
        <p:txBody>
          <a:bodyPr/>
          <a:lstStyle/>
          <a:p>
            <a:fld id="{682DDE09-535E-45D2-9A7D-3C7A6B649B64}" type="slidenum">
              <a:rPr lang="en-US" smtClean="0"/>
              <a:t>‹#›</a:t>
            </a:fld>
            <a:endParaRPr lang="en-US"/>
          </a:p>
        </p:txBody>
      </p:sp>
    </p:spTree>
    <p:extLst>
      <p:ext uri="{BB962C8B-B14F-4D97-AF65-F5344CB8AC3E}">
        <p14:creationId xmlns:p14="http://schemas.microsoft.com/office/powerpoint/2010/main" val="3770692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56B944B5-6FE8-40E7-BF08-31A9334649D0}"/>
              </a:ext>
            </a:extLst>
          </p:cNvPr>
          <p:cNvSpPr>
            <a:spLocks noGrp="1" noChangeArrowheads="1"/>
          </p:cNvSpPr>
          <p:nvPr>
            <p:ph type="ftr" sz="quarter" idx="10"/>
          </p:nvPr>
        </p:nvSpPr>
        <p:spPr>
          <a:xfrm>
            <a:off x="3513138" y="6441215"/>
            <a:ext cx="4894262" cy="457200"/>
          </a:xfrm>
          <a:prstGeom prst="rect">
            <a:avLst/>
          </a:prstGeom>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C47B377E-C56E-4645-983C-FEA49B105131}"/>
              </a:ext>
            </a:extLst>
          </p:cNvPr>
          <p:cNvSpPr>
            <a:spLocks noGrp="1" noChangeArrowheads="1"/>
          </p:cNvSpPr>
          <p:nvPr>
            <p:ph type="sldNum" sz="quarter" idx="11"/>
          </p:nvPr>
        </p:nvSpPr>
        <p:spPr>
          <a:ln/>
        </p:spPr>
        <p:txBody>
          <a:bodyPr/>
          <a:lstStyle>
            <a:lvl1pPr>
              <a:defRPr/>
            </a:lvl1pPr>
          </a:lstStyle>
          <a:p>
            <a:pPr>
              <a:defRPr/>
            </a:pPr>
            <a:fld id="{B66B4620-35F0-48A1-BAE3-F07F0B9B1549}" type="slidenum">
              <a:rPr lang="en-US" altLang="en-US"/>
              <a:pPr>
                <a:defRPr/>
              </a:pPr>
              <a:t>‹#›</a:t>
            </a:fld>
            <a:endParaRPr lang="en-US" altLang="en-US"/>
          </a:p>
        </p:txBody>
      </p:sp>
    </p:spTree>
    <p:extLst>
      <p:ext uri="{BB962C8B-B14F-4D97-AF65-F5344CB8AC3E}">
        <p14:creationId xmlns:p14="http://schemas.microsoft.com/office/powerpoint/2010/main" val="30831237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82294-65A4-4D8B-BCFE-B21C24149A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FC7DCD-BA0D-429F-B696-78CF3387BFF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3F1FAC-1AFB-4CEB-96FD-7C2AF542945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C5DD263-FAD8-466C-8A97-65719BBA0242}"/>
              </a:ext>
            </a:extLst>
          </p:cNvPr>
          <p:cNvSpPr>
            <a:spLocks noGrp="1"/>
          </p:cNvSpPr>
          <p:nvPr>
            <p:ph type="dt" sz="half" idx="10"/>
          </p:nvPr>
        </p:nvSpPr>
        <p:spPr/>
        <p:txBody>
          <a:bodyPr/>
          <a:lstStyle/>
          <a:p>
            <a:r>
              <a:rPr lang="en-US"/>
              <a:t>2020-2-02                                                  LightFuel Solar-Amplified Electrolyzer                                           Copyright 2020 LightFuel Co.</a:t>
            </a:r>
          </a:p>
        </p:txBody>
      </p:sp>
      <p:sp>
        <p:nvSpPr>
          <p:cNvPr id="6" name="Footer Placeholder 5">
            <a:extLst>
              <a:ext uri="{FF2B5EF4-FFF2-40B4-BE49-F238E27FC236}">
                <a16:creationId xmlns:a16="http://schemas.microsoft.com/office/drawing/2014/main" id="{B3385318-5EB8-4434-9758-C33AA4094A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8B2174-67AB-428F-83A3-5F0A6A78C030}"/>
              </a:ext>
            </a:extLst>
          </p:cNvPr>
          <p:cNvSpPr>
            <a:spLocks noGrp="1"/>
          </p:cNvSpPr>
          <p:nvPr>
            <p:ph type="sldNum" sz="quarter" idx="12"/>
          </p:nvPr>
        </p:nvSpPr>
        <p:spPr/>
        <p:txBody>
          <a:bodyPr/>
          <a:lstStyle/>
          <a:p>
            <a:fld id="{682DDE09-535E-45D2-9A7D-3C7A6B649B64}" type="slidenum">
              <a:rPr lang="en-US" smtClean="0"/>
              <a:t>‹#›</a:t>
            </a:fld>
            <a:endParaRPr lang="en-US"/>
          </a:p>
        </p:txBody>
      </p:sp>
    </p:spTree>
    <p:extLst>
      <p:ext uri="{BB962C8B-B14F-4D97-AF65-F5344CB8AC3E}">
        <p14:creationId xmlns:p14="http://schemas.microsoft.com/office/powerpoint/2010/main" val="3513606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2D44B-D54F-43D0-8403-B86E37197A8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04CDA6-FBFF-464B-8797-9910A01E626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875F3A-1614-46ED-98E5-5464101B260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53647D-C684-4535-B01E-16CFCF51304C}"/>
              </a:ext>
            </a:extLst>
          </p:cNvPr>
          <p:cNvSpPr>
            <a:spLocks noGrp="1"/>
          </p:cNvSpPr>
          <p:nvPr>
            <p:ph type="dt" sz="half" idx="10"/>
          </p:nvPr>
        </p:nvSpPr>
        <p:spPr/>
        <p:txBody>
          <a:bodyPr/>
          <a:lstStyle/>
          <a:p>
            <a:r>
              <a:rPr lang="en-US"/>
              <a:t>2020-2-02                                                  LightFuel Solar-Amplified Electrolyzer                                           Copyright 2020 LightFuel Co.</a:t>
            </a:r>
          </a:p>
        </p:txBody>
      </p:sp>
      <p:sp>
        <p:nvSpPr>
          <p:cNvPr id="6" name="Footer Placeholder 5">
            <a:extLst>
              <a:ext uri="{FF2B5EF4-FFF2-40B4-BE49-F238E27FC236}">
                <a16:creationId xmlns:a16="http://schemas.microsoft.com/office/drawing/2014/main" id="{156DFB37-9C51-4879-85DD-DA54EC6047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2FCB01-0B90-4BED-AB14-1F8796E62756}"/>
              </a:ext>
            </a:extLst>
          </p:cNvPr>
          <p:cNvSpPr>
            <a:spLocks noGrp="1"/>
          </p:cNvSpPr>
          <p:nvPr>
            <p:ph type="sldNum" sz="quarter" idx="12"/>
          </p:nvPr>
        </p:nvSpPr>
        <p:spPr/>
        <p:txBody>
          <a:bodyPr/>
          <a:lstStyle/>
          <a:p>
            <a:fld id="{682DDE09-535E-45D2-9A7D-3C7A6B649B64}" type="slidenum">
              <a:rPr lang="en-US" smtClean="0"/>
              <a:t>‹#›</a:t>
            </a:fld>
            <a:endParaRPr lang="en-US"/>
          </a:p>
        </p:txBody>
      </p:sp>
    </p:spTree>
    <p:extLst>
      <p:ext uri="{BB962C8B-B14F-4D97-AF65-F5344CB8AC3E}">
        <p14:creationId xmlns:p14="http://schemas.microsoft.com/office/powerpoint/2010/main" val="3536170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B948D-5BB4-4E97-A92C-AEA6723063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92FB1A-9030-48DD-9B3C-D33954D50B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6F284-CA86-4188-9F94-9DCD6C3CFCCD}"/>
              </a:ext>
            </a:extLst>
          </p:cNvPr>
          <p:cNvSpPr>
            <a:spLocks noGrp="1"/>
          </p:cNvSpPr>
          <p:nvPr>
            <p:ph type="dt" sz="half" idx="10"/>
          </p:nvPr>
        </p:nvSpPr>
        <p:spPr/>
        <p:txBody>
          <a:bodyPr/>
          <a:lstStyle/>
          <a:p>
            <a:r>
              <a:rPr lang="en-US"/>
              <a:t>2020-2-02                                                  LightFuel Solar-Amplified Electrolyzer                                           Copyright 2020 LightFuel Co.</a:t>
            </a:r>
          </a:p>
        </p:txBody>
      </p:sp>
      <p:sp>
        <p:nvSpPr>
          <p:cNvPr id="5" name="Footer Placeholder 4">
            <a:extLst>
              <a:ext uri="{FF2B5EF4-FFF2-40B4-BE49-F238E27FC236}">
                <a16:creationId xmlns:a16="http://schemas.microsoft.com/office/drawing/2014/main" id="{128D5A9A-A84B-4E86-B080-01E393BEB7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58B2EF-FD3D-4733-B191-2279CD837F4D}"/>
              </a:ext>
            </a:extLst>
          </p:cNvPr>
          <p:cNvSpPr>
            <a:spLocks noGrp="1"/>
          </p:cNvSpPr>
          <p:nvPr>
            <p:ph type="sldNum" sz="quarter" idx="12"/>
          </p:nvPr>
        </p:nvSpPr>
        <p:spPr/>
        <p:txBody>
          <a:bodyPr/>
          <a:lstStyle/>
          <a:p>
            <a:fld id="{682DDE09-535E-45D2-9A7D-3C7A6B649B64}" type="slidenum">
              <a:rPr lang="en-US" smtClean="0"/>
              <a:t>‹#›</a:t>
            </a:fld>
            <a:endParaRPr lang="en-US"/>
          </a:p>
        </p:txBody>
      </p:sp>
    </p:spTree>
    <p:extLst>
      <p:ext uri="{BB962C8B-B14F-4D97-AF65-F5344CB8AC3E}">
        <p14:creationId xmlns:p14="http://schemas.microsoft.com/office/powerpoint/2010/main" val="32399041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E2D11B-CC04-42C0-971A-BA0FF0AA2C9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304F59-9BB9-466E-90F5-9566C4FC4C7D}"/>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DE99-FA8A-4ACA-8804-16B72C624CF7}"/>
              </a:ext>
            </a:extLst>
          </p:cNvPr>
          <p:cNvSpPr>
            <a:spLocks noGrp="1"/>
          </p:cNvSpPr>
          <p:nvPr>
            <p:ph type="dt" sz="half" idx="10"/>
          </p:nvPr>
        </p:nvSpPr>
        <p:spPr/>
        <p:txBody>
          <a:bodyPr/>
          <a:lstStyle/>
          <a:p>
            <a:r>
              <a:rPr lang="en-US"/>
              <a:t>2020-2-02                                                  LightFuel Solar-Amplified Electrolyzer                                           Copyright 2020 LightFuel Co.</a:t>
            </a:r>
          </a:p>
        </p:txBody>
      </p:sp>
      <p:sp>
        <p:nvSpPr>
          <p:cNvPr id="5" name="Footer Placeholder 4">
            <a:extLst>
              <a:ext uri="{FF2B5EF4-FFF2-40B4-BE49-F238E27FC236}">
                <a16:creationId xmlns:a16="http://schemas.microsoft.com/office/drawing/2014/main" id="{C3CF64A5-A39B-4AF1-8B13-34B276D50D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492A2A-572E-404E-9E5D-C6971696BBAE}"/>
              </a:ext>
            </a:extLst>
          </p:cNvPr>
          <p:cNvSpPr>
            <a:spLocks noGrp="1"/>
          </p:cNvSpPr>
          <p:nvPr>
            <p:ph type="sldNum" sz="quarter" idx="12"/>
          </p:nvPr>
        </p:nvSpPr>
        <p:spPr/>
        <p:txBody>
          <a:bodyPr/>
          <a:lstStyle/>
          <a:p>
            <a:fld id="{682DDE09-535E-45D2-9A7D-3C7A6B649B64}" type="slidenum">
              <a:rPr lang="en-US" smtClean="0"/>
              <a:t>‹#›</a:t>
            </a:fld>
            <a:endParaRPr lang="en-US"/>
          </a:p>
        </p:txBody>
      </p:sp>
    </p:spTree>
    <p:extLst>
      <p:ext uri="{BB962C8B-B14F-4D97-AF65-F5344CB8AC3E}">
        <p14:creationId xmlns:p14="http://schemas.microsoft.com/office/powerpoint/2010/main" val="39072105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F4C3F-AA8C-4B8B-8138-50DB3E68A8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DF6597-FDEF-46D3-AF31-504A1021B231}"/>
              </a:ext>
            </a:extLst>
          </p:cNvPr>
          <p:cNvSpPr>
            <a:spLocks noGrp="1"/>
          </p:cNvSpPr>
          <p:nvPr>
            <p:ph type="dt" sz="half" idx="10"/>
          </p:nvPr>
        </p:nvSpPr>
        <p:spPr/>
        <p:txBody>
          <a:bodyPr/>
          <a:lstStyle/>
          <a:p>
            <a:r>
              <a:rPr lang="en-US"/>
              <a:t>2020-2-02                                                  LightFuel Solar-Amplified Electrolyzer                                           Copyright 2020 LightFuel Co.</a:t>
            </a:r>
          </a:p>
        </p:txBody>
      </p:sp>
      <p:sp>
        <p:nvSpPr>
          <p:cNvPr id="4" name="Footer Placeholder 3">
            <a:extLst>
              <a:ext uri="{FF2B5EF4-FFF2-40B4-BE49-F238E27FC236}">
                <a16:creationId xmlns:a16="http://schemas.microsoft.com/office/drawing/2014/main" id="{3FA8C9BD-CE76-4D5D-A0F1-23A4ACABB8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630BF9-3438-4BC3-9667-1F80C9041295}"/>
              </a:ext>
            </a:extLst>
          </p:cNvPr>
          <p:cNvSpPr>
            <a:spLocks noGrp="1"/>
          </p:cNvSpPr>
          <p:nvPr>
            <p:ph type="sldNum" sz="quarter" idx="12"/>
          </p:nvPr>
        </p:nvSpPr>
        <p:spPr/>
        <p:txBody>
          <a:bodyPr/>
          <a:lstStyle/>
          <a:p>
            <a:fld id="{682DDE09-535E-45D2-9A7D-3C7A6B649B64}" type="slidenum">
              <a:rPr lang="en-US" smtClean="0"/>
              <a:t>‹#›</a:t>
            </a:fld>
            <a:endParaRPr lang="en-US"/>
          </a:p>
        </p:txBody>
      </p:sp>
    </p:spTree>
    <p:extLst>
      <p:ext uri="{BB962C8B-B14F-4D97-AF65-F5344CB8AC3E}">
        <p14:creationId xmlns:p14="http://schemas.microsoft.com/office/powerpoint/2010/main" val="34466208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9B32C-389B-48B4-AEA6-0B63EA792E5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50C197-651C-4EEF-93C0-D0323C31E57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45FFC8-7623-42BC-9CC9-E5FC06915323}"/>
              </a:ext>
            </a:extLst>
          </p:cNvPr>
          <p:cNvSpPr>
            <a:spLocks noGrp="1"/>
          </p:cNvSpPr>
          <p:nvPr>
            <p:ph type="dt" sz="half" idx="10"/>
          </p:nvPr>
        </p:nvSpPr>
        <p:spPr/>
        <p:txBody>
          <a:bodyPr/>
          <a:lstStyle/>
          <a:p>
            <a:r>
              <a:rPr lang="en-US"/>
              <a:t>2020-2-02                                                  LightFuel Solar-Amplified Electrolyzer                                           Copyright 2020 LightFuel Co.</a:t>
            </a:r>
          </a:p>
        </p:txBody>
      </p:sp>
      <p:sp>
        <p:nvSpPr>
          <p:cNvPr id="5" name="Footer Placeholder 4">
            <a:extLst>
              <a:ext uri="{FF2B5EF4-FFF2-40B4-BE49-F238E27FC236}">
                <a16:creationId xmlns:a16="http://schemas.microsoft.com/office/drawing/2014/main" id="{9845AC8C-CFEC-411C-9A09-B5C855CBA2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7916B9-71C5-4D85-BAD0-99E57B7B8907}"/>
              </a:ext>
            </a:extLst>
          </p:cNvPr>
          <p:cNvSpPr>
            <a:spLocks noGrp="1"/>
          </p:cNvSpPr>
          <p:nvPr>
            <p:ph type="sldNum" sz="quarter" idx="12"/>
          </p:nvPr>
        </p:nvSpPr>
        <p:spPr/>
        <p:txBody>
          <a:bodyPr/>
          <a:lstStyle/>
          <a:p>
            <a:fld id="{7F9E009E-F037-49A2-BF00-2AE756EACE98}" type="slidenum">
              <a:rPr lang="en-US" smtClean="0"/>
              <a:t>‹#›</a:t>
            </a:fld>
            <a:endParaRPr lang="en-US"/>
          </a:p>
        </p:txBody>
      </p:sp>
    </p:spTree>
    <p:extLst>
      <p:ext uri="{BB962C8B-B14F-4D97-AF65-F5344CB8AC3E}">
        <p14:creationId xmlns:p14="http://schemas.microsoft.com/office/powerpoint/2010/main" val="28740515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4995F-51D1-4975-B019-D2B508E2E3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FA5BC4-E9A2-494D-B74B-7B856DE445C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0D5421-C394-4DA7-ACC3-79065E61D954}"/>
              </a:ext>
            </a:extLst>
          </p:cNvPr>
          <p:cNvSpPr>
            <a:spLocks noGrp="1"/>
          </p:cNvSpPr>
          <p:nvPr>
            <p:ph type="dt" sz="half" idx="10"/>
          </p:nvPr>
        </p:nvSpPr>
        <p:spPr/>
        <p:txBody>
          <a:bodyPr/>
          <a:lstStyle/>
          <a:p>
            <a:r>
              <a:rPr lang="en-US"/>
              <a:t>2020-2-02                                                  LightFuel Solar-Amplified Electrolyzer                                           Copyright 2020 LightFuel Co.</a:t>
            </a:r>
          </a:p>
        </p:txBody>
      </p:sp>
      <p:sp>
        <p:nvSpPr>
          <p:cNvPr id="5" name="Footer Placeholder 4">
            <a:extLst>
              <a:ext uri="{FF2B5EF4-FFF2-40B4-BE49-F238E27FC236}">
                <a16:creationId xmlns:a16="http://schemas.microsoft.com/office/drawing/2014/main" id="{DD2A407F-12B5-4064-A81A-1B6660DAF0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DBC89-AD97-4217-8135-F48C0E3E9F7D}"/>
              </a:ext>
            </a:extLst>
          </p:cNvPr>
          <p:cNvSpPr>
            <a:spLocks noGrp="1"/>
          </p:cNvSpPr>
          <p:nvPr>
            <p:ph type="sldNum" sz="quarter" idx="12"/>
          </p:nvPr>
        </p:nvSpPr>
        <p:spPr/>
        <p:txBody>
          <a:bodyPr/>
          <a:lstStyle/>
          <a:p>
            <a:fld id="{7F9E009E-F037-49A2-BF00-2AE756EACE98}" type="slidenum">
              <a:rPr lang="en-US" smtClean="0"/>
              <a:t>‹#›</a:t>
            </a:fld>
            <a:endParaRPr lang="en-US"/>
          </a:p>
        </p:txBody>
      </p:sp>
    </p:spTree>
    <p:extLst>
      <p:ext uri="{BB962C8B-B14F-4D97-AF65-F5344CB8AC3E}">
        <p14:creationId xmlns:p14="http://schemas.microsoft.com/office/powerpoint/2010/main" val="28382870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4CF16-2F1C-4FEB-8236-13CB36698C4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B4D1F3-5E1C-4EBA-A83D-6561D58C83D3}"/>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7F8E53-770C-40C1-81D0-F6871FCFD3A7}"/>
              </a:ext>
            </a:extLst>
          </p:cNvPr>
          <p:cNvSpPr>
            <a:spLocks noGrp="1"/>
          </p:cNvSpPr>
          <p:nvPr>
            <p:ph type="dt" sz="half" idx="10"/>
          </p:nvPr>
        </p:nvSpPr>
        <p:spPr/>
        <p:txBody>
          <a:bodyPr/>
          <a:lstStyle/>
          <a:p>
            <a:r>
              <a:rPr lang="en-US"/>
              <a:t>2020-2-02                                                  LightFuel Solar-Amplified Electrolyzer                                           Copyright 2020 LightFuel Co.</a:t>
            </a:r>
          </a:p>
        </p:txBody>
      </p:sp>
      <p:sp>
        <p:nvSpPr>
          <p:cNvPr id="5" name="Footer Placeholder 4">
            <a:extLst>
              <a:ext uri="{FF2B5EF4-FFF2-40B4-BE49-F238E27FC236}">
                <a16:creationId xmlns:a16="http://schemas.microsoft.com/office/drawing/2014/main" id="{25F98B36-D1AB-4BAE-A076-8670A7D04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E610E0-1832-48BD-81AB-1854EAC162D8}"/>
              </a:ext>
            </a:extLst>
          </p:cNvPr>
          <p:cNvSpPr>
            <a:spLocks noGrp="1"/>
          </p:cNvSpPr>
          <p:nvPr>
            <p:ph type="sldNum" sz="quarter" idx="12"/>
          </p:nvPr>
        </p:nvSpPr>
        <p:spPr/>
        <p:txBody>
          <a:bodyPr/>
          <a:lstStyle/>
          <a:p>
            <a:fld id="{7F9E009E-F037-49A2-BF00-2AE756EACE98}" type="slidenum">
              <a:rPr lang="en-US" smtClean="0"/>
              <a:t>‹#›</a:t>
            </a:fld>
            <a:endParaRPr lang="en-US"/>
          </a:p>
        </p:txBody>
      </p:sp>
    </p:spTree>
    <p:extLst>
      <p:ext uri="{BB962C8B-B14F-4D97-AF65-F5344CB8AC3E}">
        <p14:creationId xmlns:p14="http://schemas.microsoft.com/office/powerpoint/2010/main" val="40340711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2EC8E-7149-4E78-9F4C-8009A57FA3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835932-3ACE-410F-90CC-0ECA31518F2E}"/>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A4E906-BC63-4A01-A1C0-C2B1587FFDB7}"/>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C987E9-8968-4A01-854C-489602A5E9D4}"/>
              </a:ext>
            </a:extLst>
          </p:cNvPr>
          <p:cNvSpPr>
            <a:spLocks noGrp="1"/>
          </p:cNvSpPr>
          <p:nvPr>
            <p:ph type="dt" sz="half" idx="10"/>
          </p:nvPr>
        </p:nvSpPr>
        <p:spPr/>
        <p:txBody>
          <a:bodyPr/>
          <a:lstStyle/>
          <a:p>
            <a:r>
              <a:rPr lang="en-US"/>
              <a:t>2020-2-02                                                  LightFuel Solar-Amplified Electrolyzer                                           Copyright 2020 LightFuel Co.</a:t>
            </a:r>
          </a:p>
        </p:txBody>
      </p:sp>
      <p:sp>
        <p:nvSpPr>
          <p:cNvPr id="6" name="Footer Placeholder 5">
            <a:extLst>
              <a:ext uri="{FF2B5EF4-FFF2-40B4-BE49-F238E27FC236}">
                <a16:creationId xmlns:a16="http://schemas.microsoft.com/office/drawing/2014/main" id="{DA741417-6EF1-42A3-90FD-C02570AB7D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7CEC41-4010-46DC-961C-A38D610081E0}"/>
              </a:ext>
            </a:extLst>
          </p:cNvPr>
          <p:cNvSpPr>
            <a:spLocks noGrp="1"/>
          </p:cNvSpPr>
          <p:nvPr>
            <p:ph type="sldNum" sz="quarter" idx="12"/>
          </p:nvPr>
        </p:nvSpPr>
        <p:spPr/>
        <p:txBody>
          <a:bodyPr/>
          <a:lstStyle/>
          <a:p>
            <a:fld id="{7F9E009E-F037-49A2-BF00-2AE756EACE98}" type="slidenum">
              <a:rPr lang="en-US" smtClean="0"/>
              <a:t>‹#›</a:t>
            </a:fld>
            <a:endParaRPr lang="en-US"/>
          </a:p>
        </p:txBody>
      </p:sp>
    </p:spTree>
    <p:extLst>
      <p:ext uri="{BB962C8B-B14F-4D97-AF65-F5344CB8AC3E}">
        <p14:creationId xmlns:p14="http://schemas.microsoft.com/office/powerpoint/2010/main" val="41440379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35FCA-6177-41D4-BAFE-0B5B964B1D7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5E30EF-483C-4507-AF7B-BEC02F8F589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D259CA7-52BB-46D8-9C78-5BA815639D20}"/>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ECDE34-E6AB-4262-A3E6-6F052914A44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EA8FB0A-86E7-4877-9D4D-8B9B7FB3752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3A74C8-CB49-4574-806A-A093457079C7}"/>
              </a:ext>
            </a:extLst>
          </p:cNvPr>
          <p:cNvSpPr>
            <a:spLocks noGrp="1"/>
          </p:cNvSpPr>
          <p:nvPr>
            <p:ph type="dt" sz="half" idx="10"/>
          </p:nvPr>
        </p:nvSpPr>
        <p:spPr/>
        <p:txBody>
          <a:bodyPr/>
          <a:lstStyle/>
          <a:p>
            <a:r>
              <a:rPr lang="en-US"/>
              <a:t>2020-2-02                                                  LightFuel Solar-Amplified Electrolyzer                                           Copyright 2020 LightFuel Co.</a:t>
            </a:r>
          </a:p>
        </p:txBody>
      </p:sp>
      <p:sp>
        <p:nvSpPr>
          <p:cNvPr id="8" name="Footer Placeholder 7">
            <a:extLst>
              <a:ext uri="{FF2B5EF4-FFF2-40B4-BE49-F238E27FC236}">
                <a16:creationId xmlns:a16="http://schemas.microsoft.com/office/drawing/2014/main" id="{3959EE72-FF06-428B-8A46-E2172A7372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DA1335-60F1-4DD5-AD19-04EC5392C4DD}"/>
              </a:ext>
            </a:extLst>
          </p:cNvPr>
          <p:cNvSpPr>
            <a:spLocks noGrp="1"/>
          </p:cNvSpPr>
          <p:nvPr>
            <p:ph type="sldNum" sz="quarter" idx="12"/>
          </p:nvPr>
        </p:nvSpPr>
        <p:spPr/>
        <p:txBody>
          <a:bodyPr/>
          <a:lstStyle/>
          <a:p>
            <a:fld id="{7F9E009E-F037-49A2-BF00-2AE756EACE98}" type="slidenum">
              <a:rPr lang="en-US" smtClean="0"/>
              <a:t>‹#›</a:t>
            </a:fld>
            <a:endParaRPr lang="en-US"/>
          </a:p>
        </p:txBody>
      </p:sp>
    </p:spTree>
    <p:extLst>
      <p:ext uri="{BB962C8B-B14F-4D97-AF65-F5344CB8AC3E}">
        <p14:creationId xmlns:p14="http://schemas.microsoft.com/office/powerpoint/2010/main" val="3362753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7CE44-10F3-43E0-818D-10C7DF2EF583}"/>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2670832A-1D8A-43AD-A3B0-5D5EFB036E46}"/>
              </a:ext>
            </a:extLst>
          </p:cNvPr>
          <p:cNvSpPr>
            <a:spLocks noGrp="1"/>
          </p:cNvSpPr>
          <p:nvPr>
            <p:ph type="ftr" sz="quarter" idx="10"/>
          </p:nvPr>
        </p:nvSpPr>
        <p:spPr>
          <a:xfrm>
            <a:off x="3513138" y="6441215"/>
            <a:ext cx="4894262" cy="457200"/>
          </a:xfrm>
          <a:prstGeom prst="rect">
            <a:avLst/>
          </a:prstGeom>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49EC5D68-7F89-41BC-B9B7-81CCCDADE10D}"/>
              </a:ext>
            </a:extLst>
          </p:cNvPr>
          <p:cNvSpPr>
            <a:spLocks noGrp="1"/>
          </p:cNvSpPr>
          <p:nvPr>
            <p:ph type="sldNum" sz="quarter" idx="11"/>
          </p:nvPr>
        </p:nvSpPr>
        <p:spPr/>
        <p:txBody>
          <a:bodyPr/>
          <a:lstStyle>
            <a:lvl1pPr>
              <a:defRPr smtClean="0"/>
            </a:lvl1pPr>
          </a:lstStyle>
          <a:p>
            <a:pPr>
              <a:defRPr/>
            </a:pPr>
            <a:fld id="{742764E2-6EE2-4B91-AD4D-1A68B1E8D870}" type="slidenum">
              <a:rPr lang="en-US" altLang="en-US"/>
              <a:pPr>
                <a:defRPr/>
              </a:pPr>
              <a:t>‹#›</a:t>
            </a:fld>
            <a:endParaRPr lang="en-US" altLang="en-US"/>
          </a:p>
        </p:txBody>
      </p:sp>
    </p:spTree>
    <p:extLst>
      <p:ext uri="{BB962C8B-B14F-4D97-AF65-F5344CB8AC3E}">
        <p14:creationId xmlns:p14="http://schemas.microsoft.com/office/powerpoint/2010/main" val="24924913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1F4A8-DB8C-4926-B9BA-65DDF3F2DC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B920C3-4D42-4D5D-B542-2DEB6730207F}"/>
              </a:ext>
            </a:extLst>
          </p:cNvPr>
          <p:cNvSpPr>
            <a:spLocks noGrp="1"/>
          </p:cNvSpPr>
          <p:nvPr>
            <p:ph type="dt" sz="half" idx="10"/>
          </p:nvPr>
        </p:nvSpPr>
        <p:spPr/>
        <p:txBody>
          <a:bodyPr/>
          <a:lstStyle/>
          <a:p>
            <a:r>
              <a:rPr lang="en-US"/>
              <a:t>2020-2-02                                                  LightFuel Solar-Amplified Electrolyzer                                           Copyright 2020 LightFuel Co.</a:t>
            </a:r>
          </a:p>
        </p:txBody>
      </p:sp>
      <p:sp>
        <p:nvSpPr>
          <p:cNvPr id="4" name="Footer Placeholder 3">
            <a:extLst>
              <a:ext uri="{FF2B5EF4-FFF2-40B4-BE49-F238E27FC236}">
                <a16:creationId xmlns:a16="http://schemas.microsoft.com/office/drawing/2014/main" id="{2518D1A6-A818-45DB-BC58-C1C2D46764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0E4DF8-1ACF-4471-A4D8-E43D07DD3C42}"/>
              </a:ext>
            </a:extLst>
          </p:cNvPr>
          <p:cNvSpPr>
            <a:spLocks noGrp="1"/>
          </p:cNvSpPr>
          <p:nvPr>
            <p:ph type="sldNum" sz="quarter" idx="12"/>
          </p:nvPr>
        </p:nvSpPr>
        <p:spPr/>
        <p:txBody>
          <a:bodyPr/>
          <a:lstStyle/>
          <a:p>
            <a:fld id="{7F9E009E-F037-49A2-BF00-2AE756EACE98}" type="slidenum">
              <a:rPr lang="en-US" smtClean="0"/>
              <a:t>‹#›</a:t>
            </a:fld>
            <a:endParaRPr lang="en-US"/>
          </a:p>
        </p:txBody>
      </p:sp>
    </p:spTree>
    <p:extLst>
      <p:ext uri="{BB962C8B-B14F-4D97-AF65-F5344CB8AC3E}">
        <p14:creationId xmlns:p14="http://schemas.microsoft.com/office/powerpoint/2010/main" val="42162861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39C4C-8129-4D4B-A349-7C7C448000DC}"/>
              </a:ext>
            </a:extLst>
          </p:cNvPr>
          <p:cNvSpPr>
            <a:spLocks noGrp="1"/>
          </p:cNvSpPr>
          <p:nvPr>
            <p:ph type="dt" sz="half" idx="10"/>
          </p:nvPr>
        </p:nvSpPr>
        <p:spPr/>
        <p:txBody>
          <a:bodyPr/>
          <a:lstStyle/>
          <a:p>
            <a:r>
              <a:rPr lang="en-US"/>
              <a:t>2020-2-02                                                  LightFuel Solar-Amplified Electrolyzer                                           Copyright 2020 LightFuel Co.</a:t>
            </a:r>
          </a:p>
        </p:txBody>
      </p:sp>
      <p:sp>
        <p:nvSpPr>
          <p:cNvPr id="3" name="Footer Placeholder 2">
            <a:extLst>
              <a:ext uri="{FF2B5EF4-FFF2-40B4-BE49-F238E27FC236}">
                <a16:creationId xmlns:a16="http://schemas.microsoft.com/office/drawing/2014/main" id="{C379E54D-AE8F-41C3-8EEC-2DF6958591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FB8CAE-65E3-48A6-9057-2E015C531AB5}"/>
              </a:ext>
            </a:extLst>
          </p:cNvPr>
          <p:cNvSpPr>
            <a:spLocks noGrp="1"/>
          </p:cNvSpPr>
          <p:nvPr>
            <p:ph type="sldNum" sz="quarter" idx="12"/>
          </p:nvPr>
        </p:nvSpPr>
        <p:spPr/>
        <p:txBody>
          <a:bodyPr/>
          <a:lstStyle/>
          <a:p>
            <a:fld id="{7F9E009E-F037-49A2-BF00-2AE756EACE98}" type="slidenum">
              <a:rPr lang="en-US" smtClean="0"/>
              <a:t>‹#›</a:t>
            </a:fld>
            <a:endParaRPr lang="en-US"/>
          </a:p>
        </p:txBody>
      </p:sp>
    </p:spTree>
    <p:extLst>
      <p:ext uri="{BB962C8B-B14F-4D97-AF65-F5344CB8AC3E}">
        <p14:creationId xmlns:p14="http://schemas.microsoft.com/office/powerpoint/2010/main" val="37268201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9F651-8456-44B4-9E2E-0685AEC2EF0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E32685-B24E-4531-AB8B-176AEEA478A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A87B42-383F-4642-AAF7-176AF4BECF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D431BA-6D2C-41C9-B290-202B0421455B}"/>
              </a:ext>
            </a:extLst>
          </p:cNvPr>
          <p:cNvSpPr>
            <a:spLocks noGrp="1"/>
          </p:cNvSpPr>
          <p:nvPr>
            <p:ph type="dt" sz="half" idx="10"/>
          </p:nvPr>
        </p:nvSpPr>
        <p:spPr/>
        <p:txBody>
          <a:bodyPr/>
          <a:lstStyle/>
          <a:p>
            <a:r>
              <a:rPr lang="en-US"/>
              <a:t>2020-2-02                                                  LightFuel Solar-Amplified Electrolyzer                                           Copyright 2020 LightFuel Co.</a:t>
            </a:r>
          </a:p>
        </p:txBody>
      </p:sp>
      <p:sp>
        <p:nvSpPr>
          <p:cNvPr id="6" name="Footer Placeholder 5">
            <a:extLst>
              <a:ext uri="{FF2B5EF4-FFF2-40B4-BE49-F238E27FC236}">
                <a16:creationId xmlns:a16="http://schemas.microsoft.com/office/drawing/2014/main" id="{7B389175-FF6F-4A41-BFF2-B9EA443B2C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D3D7E3-D234-4C84-9233-CA8C36DF9909}"/>
              </a:ext>
            </a:extLst>
          </p:cNvPr>
          <p:cNvSpPr>
            <a:spLocks noGrp="1"/>
          </p:cNvSpPr>
          <p:nvPr>
            <p:ph type="sldNum" sz="quarter" idx="12"/>
          </p:nvPr>
        </p:nvSpPr>
        <p:spPr/>
        <p:txBody>
          <a:bodyPr/>
          <a:lstStyle/>
          <a:p>
            <a:fld id="{7F9E009E-F037-49A2-BF00-2AE756EACE98}" type="slidenum">
              <a:rPr lang="en-US" smtClean="0"/>
              <a:t>‹#›</a:t>
            </a:fld>
            <a:endParaRPr lang="en-US"/>
          </a:p>
        </p:txBody>
      </p:sp>
    </p:spTree>
    <p:extLst>
      <p:ext uri="{BB962C8B-B14F-4D97-AF65-F5344CB8AC3E}">
        <p14:creationId xmlns:p14="http://schemas.microsoft.com/office/powerpoint/2010/main" val="19865002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831E7-27C5-4581-BD70-9A3DD929155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CF55BC-E206-48E2-B8FF-2F461AB73D5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BCF8F3-CFED-48C0-BF90-79F1A55DFCD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5A8BE8-3AF1-4516-BCEC-B37668746AF2}"/>
              </a:ext>
            </a:extLst>
          </p:cNvPr>
          <p:cNvSpPr>
            <a:spLocks noGrp="1"/>
          </p:cNvSpPr>
          <p:nvPr>
            <p:ph type="dt" sz="half" idx="10"/>
          </p:nvPr>
        </p:nvSpPr>
        <p:spPr/>
        <p:txBody>
          <a:bodyPr/>
          <a:lstStyle/>
          <a:p>
            <a:r>
              <a:rPr lang="en-US"/>
              <a:t>2020-2-02                                                  LightFuel Solar-Amplified Electrolyzer                                           Copyright 2020 LightFuel Co.</a:t>
            </a:r>
          </a:p>
        </p:txBody>
      </p:sp>
      <p:sp>
        <p:nvSpPr>
          <p:cNvPr id="6" name="Footer Placeholder 5">
            <a:extLst>
              <a:ext uri="{FF2B5EF4-FFF2-40B4-BE49-F238E27FC236}">
                <a16:creationId xmlns:a16="http://schemas.microsoft.com/office/drawing/2014/main" id="{FB158D7E-7E31-422C-98C7-7E02DF0401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9BD17-F87C-4F51-AF5D-30CCBAD37331}"/>
              </a:ext>
            </a:extLst>
          </p:cNvPr>
          <p:cNvSpPr>
            <a:spLocks noGrp="1"/>
          </p:cNvSpPr>
          <p:nvPr>
            <p:ph type="sldNum" sz="quarter" idx="12"/>
          </p:nvPr>
        </p:nvSpPr>
        <p:spPr/>
        <p:txBody>
          <a:bodyPr/>
          <a:lstStyle/>
          <a:p>
            <a:fld id="{7F9E009E-F037-49A2-BF00-2AE756EACE98}" type="slidenum">
              <a:rPr lang="en-US" smtClean="0"/>
              <a:t>‹#›</a:t>
            </a:fld>
            <a:endParaRPr lang="en-US"/>
          </a:p>
        </p:txBody>
      </p:sp>
    </p:spTree>
    <p:extLst>
      <p:ext uri="{BB962C8B-B14F-4D97-AF65-F5344CB8AC3E}">
        <p14:creationId xmlns:p14="http://schemas.microsoft.com/office/powerpoint/2010/main" val="38723846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B78C-B489-4788-8B73-F5FB35E2CF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8BE48A-E796-450B-B824-314F3C0BF57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D46EB6-898C-4E26-8A8C-155437857F0E}"/>
              </a:ext>
            </a:extLst>
          </p:cNvPr>
          <p:cNvSpPr>
            <a:spLocks noGrp="1"/>
          </p:cNvSpPr>
          <p:nvPr>
            <p:ph type="dt" sz="half" idx="10"/>
          </p:nvPr>
        </p:nvSpPr>
        <p:spPr/>
        <p:txBody>
          <a:bodyPr/>
          <a:lstStyle/>
          <a:p>
            <a:r>
              <a:rPr lang="en-US"/>
              <a:t>2020-2-02                                                  LightFuel Solar-Amplified Electrolyzer                                           Copyright 2020 LightFuel Co.</a:t>
            </a:r>
          </a:p>
        </p:txBody>
      </p:sp>
      <p:sp>
        <p:nvSpPr>
          <p:cNvPr id="5" name="Footer Placeholder 4">
            <a:extLst>
              <a:ext uri="{FF2B5EF4-FFF2-40B4-BE49-F238E27FC236}">
                <a16:creationId xmlns:a16="http://schemas.microsoft.com/office/drawing/2014/main" id="{E18C8ECA-D488-4F88-AA16-CFEAB26958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FF5D0-EEE3-4C02-90A9-71B5271D44E1}"/>
              </a:ext>
            </a:extLst>
          </p:cNvPr>
          <p:cNvSpPr>
            <a:spLocks noGrp="1"/>
          </p:cNvSpPr>
          <p:nvPr>
            <p:ph type="sldNum" sz="quarter" idx="12"/>
          </p:nvPr>
        </p:nvSpPr>
        <p:spPr/>
        <p:txBody>
          <a:bodyPr/>
          <a:lstStyle/>
          <a:p>
            <a:fld id="{7F9E009E-F037-49A2-BF00-2AE756EACE98}" type="slidenum">
              <a:rPr lang="en-US" smtClean="0"/>
              <a:t>‹#›</a:t>
            </a:fld>
            <a:endParaRPr lang="en-US"/>
          </a:p>
        </p:txBody>
      </p:sp>
    </p:spTree>
    <p:extLst>
      <p:ext uri="{BB962C8B-B14F-4D97-AF65-F5344CB8AC3E}">
        <p14:creationId xmlns:p14="http://schemas.microsoft.com/office/powerpoint/2010/main" val="12841694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112D65-170D-423D-9C48-7CD81790480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A2E9F0-9747-466C-88DB-BF544C97A46E}"/>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577B6-4C1F-46D3-9581-55FB06CF9D26}"/>
              </a:ext>
            </a:extLst>
          </p:cNvPr>
          <p:cNvSpPr>
            <a:spLocks noGrp="1"/>
          </p:cNvSpPr>
          <p:nvPr>
            <p:ph type="dt" sz="half" idx="10"/>
          </p:nvPr>
        </p:nvSpPr>
        <p:spPr/>
        <p:txBody>
          <a:bodyPr/>
          <a:lstStyle/>
          <a:p>
            <a:r>
              <a:rPr lang="en-US"/>
              <a:t>2020-2-02                                                  LightFuel Solar-Amplified Electrolyzer                                           Copyright 2020 LightFuel Co.</a:t>
            </a:r>
          </a:p>
        </p:txBody>
      </p:sp>
      <p:sp>
        <p:nvSpPr>
          <p:cNvPr id="5" name="Footer Placeholder 4">
            <a:extLst>
              <a:ext uri="{FF2B5EF4-FFF2-40B4-BE49-F238E27FC236}">
                <a16:creationId xmlns:a16="http://schemas.microsoft.com/office/drawing/2014/main" id="{D04996AF-F4B4-4D68-94D4-A66CCBB4B8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4BB83E-9047-4D65-A359-5216CB84063E}"/>
              </a:ext>
            </a:extLst>
          </p:cNvPr>
          <p:cNvSpPr>
            <a:spLocks noGrp="1"/>
          </p:cNvSpPr>
          <p:nvPr>
            <p:ph type="sldNum" sz="quarter" idx="12"/>
          </p:nvPr>
        </p:nvSpPr>
        <p:spPr/>
        <p:txBody>
          <a:bodyPr/>
          <a:lstStyle/>
          <a:p>
            <a:fld id="{7F9E009E-F037-49A2-BF00-2AE756EACE98}" type="slidenum">
              <a:rPr lang="en-US" smtClean="0"/>
              <a:t>‹#›</a:t>
            </a:fld>
            <a:endParaRPr lang="en-US"/>
          </a:p>
        </p:txBody>
      </p:sp>
    </p:spTree>
    <p:extLst>
      <p:ext uri="{BB962C8B-B14F-4D97-AF65-F5344CB8AC3E}">
        <p14:creationId xmlns:p14="http://schemas.microsoft.com/office/powerpoint/2010/main" val="34298417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7DC49-535B-433F-9416-09FBBD5E47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2254A0-EA8E-4E26-ACCE-94107490A429}"/>
              </a:ext>
            </a:extLst>
          </p:cNvPr>
          <p:cNvSpPr>
            <a:spLocks noGrp="1"/>
          </p:cNvSpPr>
          <p:nvPr>
            <p:ph type="dt" sz="half" idx="10"/>
          </p:nvPr>
        </p:nvSpPr>
        <p:spPr/>
        <p:txBody>
          <a:bodyPr/>
          <a:lstStyle/>
          <a:p>
            <a:r>
              <a:rPr lang="en-US"/>
              <a:t>2020-2-02                                                  LightFuel Solar-Amplified Electrolyzer                                           Copyright 2020 LightFuel Co.</a:t>
            </a:r>
          </a:p>
        </p:txBody>
      </p:sp>
      <p:sp>
        <p:nvSpPr>
          <p:cNvPr id="4" name="Footer Placeholder 3">
            <a:extLst>
              <a:ext uri="{FF2B5EF4-FFF2-40B4-BE49-F238E27FC236}">
                <a16:creationId xmlns:a16="http://schemas.microsoft.com/office/drawing/2014/main" id="{4470C4BD-D49C-489C-B98F-D6C1BFBCAB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5CDCF2-A5A5-48A2-8F55-662284B079C3}"/>
              </a:ext>
            </a:extLst>
          </p:cNvPr>
          <p:cNvSpPr>
            <a:spLocks noGrp="1"/>
          </p:cNvSpPr>
          <p:nvPr>
            <p:ph type="sldNum" sz="quarter" idx="12"/>
          </p:nvPr>
        </p:nvSpPr>
        <p:spPr/>
        <p:txBody>
          <a:bodyPr/>
          <a:lstStyle/>
          <a:p>
            <a:fld id="{7F9E009E-F037-49A2-BF00-2AE756EACE98}" type="slidenum">
              <a:rPr lang="en-US" smtClean="0"/>
              <a:t>‹#›</a:t>
            </a:fld>
            <a:endParaRPr lang="en-US"/>
          </a:p>
        </p:txBody>
      </p:sp>
    </p:spTree>
    <p:extLst>
      <p:ext uri="{BB962C8B-B14F-4D97-AF65-F5344CB8AC3E}">
        <p14:creationId xmlns:p14="http://schemas.microsoft.com/office/powerpoint/2010/main" val="3366241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a:extLst>
              <a:ext uri="{FF2B5EF4-FFF2-40B4-BE49-F238E27FC236}">
                <a16:creationId xmlns:a16="http://schemas.microsoft.com/office/drawing/2014/main" id="{7A1183F7-FB3A-4DB6-9585-DAA074ECFBDB}"/>
              </a:ext>
            </a:extLst>
          </p:cNvPr>
          <p:cNvSpPr>
            <a:spLocks noGrp="1" noChangeArrowheads="1"/>
          </p:cNvSpPr>
          <p:nvPr>
            <p:ph type="ftr" sz="quarter" idx="10"/>
          </p:nvPr>
        </p:nvSpPr>
        <p:spPr>
          <a:xfrm>
            <a:off x="3513138" y="6441215"/>
            <a:ext cx="4894262" cy="457200"/>
          </a:xfrm>
          <a:prstGeom prst="rect">
            <a:avLst/>
          </a:prstGeom>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292C029D-E204-4667-956F-662CF8EEA0A3}"/>
              </a:ext>
            </a:extLst>
          </p:cNvPr>
          <p:cNvSpPr>
            <a:spLocks noGrp="1" noChangeArrowheads="1"/>
          </p:cNvSpPr>
          <p:nvPr>
            <p:ph type="sldNum" sz="quarter" idx="11"/>
          </p:nvPr>
        </p:nvSpPr>
        <p:spPr>
          <a:ln/>
        </p:spPr>
        <p:txBody>
          <a:bodyPr/>
          <a:lstStyle>
            <a:lvl1pPr>
              <a:defRPr/>
            </a:lvl1pPr>
          </a:lstStyle>
          <a:p>
            <a:pPr>
              <a:defRPr/>
            </a:pPr>
            <a:fld id="{E91BC0F8-A3A3-452A-90CC-A4C67AE88B97}" type="slidenum">
              <a:rPr lang="en-US" altLang="en-US"/>
              <a:pPr>
                <a:defRPr/>
              </a:pPr>
              <a:t>‹#›</a:t>
            </a:fld>
            <a:endParaRPr lang="en-US" altLang="en-US"/>
          </a:p>
        </p:txBody>
      </p:sp>
    </p:spTree>
    <p:extLst>
      <p:ext uri="{BB962C8B-B14F-4D97-AF65-F5344CB8AC3E}">
        <p14:creationId xmlns:p14="http://schemas.microsoft.com/office/powerpoint/2010/main" val="2511445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47700" y="1879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79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A0420562-CEB5-4E9D-A2A7-824B3DE580AF}"/>
              </a:ext>
            </a:extLst>
          </p:cNvPr>
          <p:cNvSpPr>
            <a:spLocks noGrp="1" noChangeArrowheads="1"/>
          </p:cNvSpPr>
          <p:nvPr>
            <p:ph type="ftr" sz="quarter" idx="10"/>
          </p:nvPr>
        </p:nvSpPr>
        <p:spPr>
          <a:xfrm>
            <a:off x="3513138" y="6441215"/>
            <a:ext cx="4894262" cy="457200"/>
          </a:xfrm>
          <a:prstGeom prst="rect">
            <a:avLst/>
          </a:prstGeom>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6779E6CA-F1B3-4BBE-9CDC-CE01956299BE}"/>
              </a:ext>
            </a:extLst>
          </p:cNvPr>
          <p:cNvSpPr>
            <a:spLocks noGrp="1" noChangeArrowheads="1"/>
          </p:cNvSpPr>
          <p:nvPr>
            <p:ph type="sldNum" sz="quarter" idx="11"/>
          </p:nvPr>
        </p:nvSpPr>
        <p:spPr>
          <a:ln/>
        </p:spPr>
        <p:txBody>
          <a:bodyPr/>
          <a:lstStyle>
            <a:lvl1pPr>
              <a:defRPr/>
            </a:lvl1pPr>
          </a:lstStyle>
          <a:p>
            <a:pPr>
              <a:defRPr/>
            </a:pPr>
            <a:fld id="{8E81F182-EF5B-4E33-9DBB-447CDA01D7B8}" type="slidenum">
              <a:rPr lang="en-US" altLang="en-US"/>
              <a:pPr>
                <a:defRPr/>
              </a:pPr>
              <a:t>‹#›</a:t>
            </a:fld>
            <a:endParaRPr lang="en-US" altLang="en-US"/>
          </a:p>
        </p:txBody>
      </p:sp>
    </p:spTree>
    <p:extLst>
      <p:ext uri="{BB962C8B-B14F-4D97-AF65-F5344CB8AC3E}">
        <p14:creationId xmlns:p14="http://schemas.microsoft.com/office/powerpoint/2010/main" val="617161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a:extLst>
              <a:ext uri="{FF2B5EF4-FFF2-40B4-BE49-F238E27FC236}">
                <a16:creationId xmlns:a16="http://schemas.microsoft.com/office/drawing/2014/main" id="{289E70AE-AE13-4A7A-AA96-441867D987ED}"/>
              </a:ext>
            </a:extLst>
          </p:cNvPr>
          <p:cNvSpPr>
            <a:spLocks noGrp="1" noChangeArrowheads="1"/>
          </p:cNvSpPr>
          <p:nvPr>
            <p:ph type="ftr" sz="quarter" idx="10"/>
          </p:nvPr>
        </p:nvSpPr>
        <p:spPr>
          <a:xfrm>
            <a:off x="3513138" y="6441215"/>
            <a:ext cx="4894262" cy="457200"/>
          </a:xfrm>
          <a:prstGeom prst="rect">
            <a:avLst/>
          </a:prstGeom>
          <a:ln/>
        </p:spPr>
        <p:txBody>
          <a:bodyPr/>
          <a:lstStyle>
            <a:lvl1pPr>
              <a:defRPr/>
            </a:lvl1pPr>
          </a:lstStyle>
          <a:p>
            <a:pPr>
              <a:defRPr/>
            </a:pPr>
            <a:endParaRPr lang="en-US"/>
          </a:p>
        </p:txBody>
      </p:sp>
      <p:sp>
        <p:nvSpPr>
          <p:cNvPr id="8" name="Rectangle 8">
            <a:extLst>
              <a:ext uri="{FF2B5EF4-FFF2-40B4-BE49-F238E27FC236}">
                <a16:creationId xmlns:a16="http://schemas.microsoft.com/office/drawing/2014/main" id="{0762DDAB-90F6-4D1C-9BBF-3E23A2041B50}"/>
              </a:ext>
            </a:extLst>
          </p:cNvPr>
          <p:cNvSpPr>
            <a:spLocks noGrp="1" noChangeArrowheads="1"/>
          </p:cNvSpPr>
          <p:nvPr>
            <p:ph type="sldNum" sz="quarter" idx="11"/>
          </p:nvPr>
        </p:nvSpPr>
        <p:spPr>
          <a:ln/>
        </p:spPr>
        <p:txBody>
          <a:bodyPr/>
          <a:lstStyle>
            <a:lvl1pPr>
              <a:defRPr/>
            </a:lvl1pPr>
          </a:lstStyle>
          <a:p>
            <a:pPr>
              <a:defRPr/>
            </a:pPr>
            <a:fld id="{4C9B0C2F-F23A-479B-BC82-71B08B067B6C}" type="slidenum">
              <a:rPr lang="en-US" altLang="en-US"/>
              <a:pPr>
                <a:defRPr/>
              </a:pPr>
              <a:t>‹#›</a:t>
            </a:fld>
            <a:endParaRPr lang="en-US" altLang="en-US"/>
          </a:p>
        </p:txBody>
      </p:sp>
    </p:spTree>
    <p:extLst>
      <p:ext uri="{BB962C8B-B14F-4D97-AF65-F5344CB8AC3E}">
        <p14:creationId xmlns:p14="http://schemas.microsoft.com/office/powerpoint/2010/main" val="65788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ightfu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7">
            <a:extLst>
              <a:ext uri="{FF2B5EF4-FFF2-40B4-BE49-F238E27FC236}">
                <a16:creationId xmlns:a16="http://schemas.microsoft.com/office/drawing/2014/main" id="{72797071-D5A5-4265-9806-E317E1415753}"/>
              </a:ext>
            </a:extLst>
          </p:cNvPr>
          <p:cNvSpPr>
            <a:spLocks noGrp="1" noChangeArrowheads="1"/>
          </p:cNvSpPr>
          <p:nvPr>
            <p:ph type="ftr" sz="quarter" idx="10"/>
          </p:nvPr>
        </p:nvSpPr>
        <p:spPr>
          <a:xfrm>
            <a:off x="3513138" y="6441215"/>
            <a:ext cx="4894262" cy="457200"/>
          </a:xfrm>
          <a:prstGeom prst="rect">
            <a:avLst/>
          </a:prstGeom>
          <a:ln/>
        </p:spPr>
        <p:txBody>
          <a:bodyPr/>
          <a:lstStyle>
            <a:lvl1pPr>
              <a:defRPr/>
            </a:lvl1pPr>
          </a:lstStyle>
          <a:p>
            <a:pPr>
              <a:defRPr/>
            </a:pPr>
            <a:endParaRPr lang="en-US"/>
          </a:p>
        </p:txBody>
      </p:sp>
      <p:sp>
        <p:nvSpPr>
          <p:cNvPr id="4" name="Rectangle 8">
            <a:extLst>
              <a:ext uri="{FF2B5EF4-FFF2-40B4-BE49-F238E27FC236}">
                <a16:creationId xmlns:a16="http://schemas.microsoft.com/office/drawing/2014/main" id="{DE621B7D-4C5D-4DFD-9663-84F5A561F2EE}"/>
              </a:ext>
            </a:extLst>
          </p:cNvPr>
          <p:cNvSpPr>
            <a:spLocks noGrp="1" noChangeArrowheads="1"/>
          </p:cNvSpPr>
          <p:nvPr>
            <p:ph type="sldNum" sz="quarter" idx="11"/>
          </p:nvPr>
        </p:nvSpPr>
        <p:spPr>
          <a:ln/>
        </p:spPr>
        <p:txBody>
          <a:bodyPr/>
          <a:lstStyle>
            <a:lvl1pPr>
              <a:defRPr/>
            </a:lvl1pPr>
          </a:lstStyle>
          <a:p>
            <a:pPr>
              <a:defRPr/>
            </a:pPr>
            <a:fld id="{080F6303-4B19-4D99-8CE3-4849D7C4B80B}" type="slidenum">
              <a:rPr lang="en-US" altLang="en-US"/>
              <a:pPr>
                <a:defRPr/>
              </a:pPr>
              <a:t>‹#›</a:t>
            </a:fld>
            <a:endParaRPr lang="en-US" altLang="en-US"/>
          </a:p>
        </p:txBody>
      </p:sp>
      <p:pic>
        <p:nvPicPr>
          <p:cNvPr id="12" name="Picture 11">
            <a:extLst>
              <a:ext uri="{FF2B5EF4-FFF2-40B4-BE49-F238E27FC236}">
                <a16:creationId xmlns:a16="http://schemas.microsoft.com/office/drawing/2014/main" id="{1EA1E65B-59DA-48D1-B991-783A8A97C70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3201" r="10848" b="11078"/>
          <a:stretch/>
        </p:blipFill>
        <p:spPr>
          <a:xfrm>
            <a:off x="132938" y="62964"/>
            <a:ext cx="3608150" cy="1292215"/>
          </a:xfrm>
          <a:prstGeom prst="rect">
            <a:avLst/>
          </a:prstGeom>
        </p:spPr>
      </p:pic>
    </p:spTree>
    <p:extLst>
      <p:ext uri="{BB962C8B-B14F-4D97-AF65-F5344CB8AC3E}">
        <p14:creationId xmlns:p14="http://schemas.microsoft.com/office/powerpoint/2010/main" val="1124730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5AC1702E-EC8E-48C7-9370-2FAB70FF2976}"/>
              </a:ext>
            </a:extLst>
          </p:cNvPr>
          <p:cNvSpPr>
            <a:spLocks noGrp="1" noChangeArrowheads="1"/>
          </p:cNvSpPr>
          <p:nvPr>
            <p:ph type="ftr" sz="quarter" idx="10"/>
          </p:nvPr>
        </p:nvSpPr>
        <p:spPr>
          <a:xfrm>
            <a:off x="3513138" y="6441215"/>
            <a:ext cx="4894262" cy="457200"/>
          </a:xfrm>
          <a:prstGeom prst="rect">
            <a:avLst/>
          </a:prstGeom>
          <a:ln/>
        </p:spPr>
        <p:txBody>
          <a:bodyPr/>
          <a:lstStyle>
            <a:lvl1pPr>
              <a:defRPr/>
            </a:lvl1pPr>
          </a:lstStyle>
          <a:p>
            <a:pPr>
              <a:defRPr/>
            </a:pPr>
            <a:endParaRPr lang="en-US"/>
          </a:p>
        </p:txBody>
      </p:sp>
      <p:sp>
        <p:nvSpPr>
          <p:cNvPr id="3" name="Rectangle 8">
            <a:extLst>
              <a:ext uri="{FF2B5EF4-FFF2-40B4-BE49-F238E27FC236}">
                <a16:creationId xmlns:a16="http://schemas.microsoft.com/office/drawing/2014/main" id="{35119E48-E60E-4100-AE61-43F51533BECB}"/>
              </a:ext>
            </a:extLst>
          </p:cNvPr>
          <p:cNvSpPr>
            <a:spLocks noGrp="1" noChangeArrowheads="1"/>
          </p:cNvSpPr>
          <p:nvPr>
            <p:ph type="sldNum" sz="quarter" idx="11"/>
          </p:nvPr>
        </p:nvSpPr>
        <p:spPr>
          <a:ln/>
        </p:spPr>
        <p:txBody>
          <a:bodyPr/>
          <a:lstStyle>
            <a:lvl1pPr>
              <a:defRPr/>
            </a:lvl1pPr>
          </a:lstStyle>
          <a:p>
            <a:pPr>
              <a:defRPr/>
            </a:pPr>
            <a:fld id="{56F33CBA-8625-475F-ADAA-78BEBBB53725}" type="slidenum">
              <a:rPr lang="en-US" altLang="en-US"/>
              <a:pPr>
                <a:defRPr/>
              </a:pPr>
              <a:t>‹#›</a:t>
            </a:fld>
            <a:endParaRPr lang="en-US" altLang="en-US"/>
          </a:p>
        </p:txBody>
      </p:sp>
    </p:spTree>
    <p:extLst>
      <p:ext uri="{BB962C8B-B14F-4D97-AF65-F5344CB8AC3E}">
        <p14:creationId xmlns:p14="http://schemas.microsoft.com/office/powerpoint/2010/main" val="82723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5C146B21-38E9-4396-BD01-FEFF3404196D}"/>
              </a:ext>
            </a:extLst>
          </p:cNvPr>
          <p:cNvSpPr>
            <a:spLocks noGrp="1" noChangeArrowheads="1"/>
          </p:cNvSpPr>
          <p:nvPr>
            <p:ph type="ftr" sz="quarter" idx="10"/>
          </p:nvPr>
        </p:nvSpPr>
        <p:spPr>
          <a:xfrm>
            <a:off x="3513138" y="6441215"/>
            <a:ext cx="4894262" cy="457200"/>
          </a:xfrm>
          <a:prstGeom prst="rect">
            <a:avLst/>
          </a:prstGeom>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E75EC9EC-C242-41CE-A638-F0F4989C140E}"/>
              </a:ext>
            </a:extLst>
          </p:cNvPr>
          <p:cNvSpPr>
            <a:spLocks noGrp="1" noChangeArrowheads="1"/>
          </p:cNvSpPr>
          <p:nvPr>
            <p:ph type="sldNum" sz="quarter" idx="11"/>
          </p:nvPr>
        </p:nvSpPr>
        <p:spPr>
          <a:ln/>
        </p:spPr>
        <p:txBody>
          <a:bodyPr/>
          <a:lstStyle>
            <a:lvl1pPr>
              <a:defRPr/>
            </a:lvl1pPr>
          </a:lstStyle>
          <a:p>
            <a:pPr>
              <a:defRPr/>
            </a:pPr>
            <a:fld id="{78939204-EC6D-45C6-8F5D-06921852C390}" type="slidenum">
              <a:rPr lang="en-US" altLang="en-US"/>
              <a:pPr>
                <a:defRPr/>
              </a:pPr>
              <a:t>‹#›</a:t>
            </a:fld>
            <a:endParaRPr lang="en-US" altLang="en-US"/>
          </a:p>
        </p:txBody>
      </p:sp>
    </p:spTree>
    <p:extLst>
      <p:ext uri="{BB962C8B-B14F-4D97-AF65-F5344CB8AC3E}">
        <p14:creationId xmlns:p14="http://schemas.microsoft.com/office/powerpoint/2010/main" val="3342684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7749" name="Rectangle 5">
            <a:extLst>
              <a:ext uri="{FF2B5EF4-FFF2-40B4-BE49-F238E27FC236}">
                <a16:creationId xmlns:a16="http://schemas.microsoft.com/office/drawing/2014/main" id="{93ED8052-8A06-4CEF-AABA-96AFFB0F5E6A}"/>
              </a:ext>
            </a:extLst>
          </p:cNvPr>
          <p:cNvSpPr>
            <a:spLocks noGrp="1" noChangeArrowheads="1"/>
          </p:cNvSpPr>
          <p:nvPr>
            <p:ph type="title"/>
          </p:nvPr>
        </p:nvSpPr>
        <p:spPr bwMode="auto">
          <a:xfrm>
            <a:off x="3865563" y="274638"/>
            <a:ext cx="46228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567752" name="Rectangle 8">
            <a:extLst>
              <a:ext uri="{FF2B5EF4-FFF2-40B4-BE49-F238E27FC236}">
                <a16:creationId xmlns:a16="http://schemas.microsoft.com/office/drawing/2014/main" id="{F47D932A-AD3D-4CCB-8604-8147E854A72B}"/>
              </a:ext>
            </a:extLst>
          </p:cNvPr>
          <p:cNvSpPr>
            <a:spLocks noGrp="1" noChangeArrowheads="1"/>
          </p:cNvSpPr>
          <p:nvPr>
            <p:ph type="sldNum" sz="quarter" idx="4"/>
          </p:nvPr>
        </p:nvSpPr>
        <p:spPr bwMode="auto">
          <a:xfrm>
            <a:off x="8534400" y="6400800"/>
            <a:ext cx="609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000">
                <a:effectLst>
                  <a:outerShdw blurRad="38100" dist="38100" dir="2700000" algn="tl">
                    <a:srgbClr val="C0C0C0"/>
                  </a:outerShdw>
                </a:effectLst>
              </a:defRPr>
            </a:lvl1pPr>
          </a:lstStyle>
          <a:p>
            <a:pPr>
              <a:defRPr/>
            </a:pPr>
            <a:fld id="{EB2615AC-5148-4616-8E6C-B16FE4ACAA54}" type="slidenum">
              <a:rPr lang="en-US" altLang="en-US"/>
              <a:pPr>
                <a:defRPr/>
              </a:pPr>
              <a:t>‹#›</a:t>
            </a:fld>
            <a:endParaRPr lang="en-US" altLang="en-US" dirty="0"/>
          </a:p>
        </p:txBody>
      </p:sp>
      <p:sp>
        <p:nvSpPr>
          <p:cNvPr id="1029" name="Rectangle 9">
            <a:extLst>
              <a:ext uri="{FF2B5EF4-FFF2-40B4-BE49-F238E27FC236}">
                <a16:creationId xmlns:a16="http://schemas.microsoft.com/office/drawing/2014/main" id="{7CA6859A-A33F-4A25-B241-B7FA67C3EA81}"/>
              </a:ext>
            </a:extLst>
          </p:cNvPr>
          <p:cNvSpPr>
            <a:spLocks noGrp="1" noChangeArrowheads="1"/>
          </p:cNvSpPr>
          <p:nvPr>
            <p:ph type="body" idx="1"/>
          </p:nvPr>
        </p:nvSpPr>
        <p:spPr bwMode="auto">
          <a:xfrm>
            <a:off x="647700" y="192001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Ê</a:t>
            </a:r>
          </a:p>
        </p:txBody>
      </p:sp>
      <p:pic>
        <p:nvPicPr>
          <p:cNvPr id="3" name="Picture 2">
            <a:extLst>
              <a:ext uri="{FF2B5EF4-FFF2-40B4-BE49-F238E27FC236}">
                <a16:creationId xmlns:a16="http://schemas.microsoft.com/office/drawing/2014/main" id="{61D4F8D0-FDE4-4DD4-B765-9DBF5D718F07}"/>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l="1336" t="14989" r="8532" b="11481"/>
          <a:stretch/>
        </p:blipFill>
        <p:spPr>
          <a:xfrm>
            <a:off x="116490" y="95316"/>
            <a:ext cx="3618777" cy="1257131"/>
          </a:xfrm>
          <a:prstGeom prst="rect">
            <a:avLst/>
          </a:prstGeom>
        </p:spPr>
      </p:pic>
    </p:spTree>
  </p:cSld>
  <p:clrMap bg1="lt1" tx1="dk1" bg2="lt2" tx2="dk2" accent1="accent1" accent2="accent2" accent3="accent3" accent4="accent4" accent5="accent5" accent6="accent6" hlink="hlink" folHlink="folHlink"/>
  <p:sldLayoutIdLst>
    <p:sldLayoutId id="2147483722" r:id="rId1"/>
    <p:sldLayoutId id="2147483712" r:id="rId2"/>
    <p:sldLayoutId id="2147483723"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ftr="0"/>
  <p:txStyles>
    <p:titleStyle>
      <a:lvl1pPr algn="ctr" rtl="0" eaLnBrk="0" fontAlgn="base" hangingPunct="0">
        <a:spcBef>
          <a:spcPct val="0"/>
        </a:spcBef>
        <a:spcAft>
          <a:spcPct val="0"/>
        </a:spcAft>
        <a:defRPr sz="4000">
          <a:solidFill>
            <a:schemeClr val="bg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a:solidFill>
            <a:schemeClr val="bg2"/>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4000">
          <a:solidFill>
            <a:schemeClr val="bg2"/>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4000">
          <a:solidFill>
            <a:schemeClr val="bg2"/>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4000">
          <a:solidFill>
            <a:schemeClr val="bg2"/>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4000">
          <a:solidFill>
            <a:schemeClr val="bg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000">
          <a:solidFill>
            <a:schemeClr val="bg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000">
          <a:solidFill>
            <a:schemeClr val="bg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000">
          <a:solidFill>
            <a:schemeClr val="bg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00FF00"/>
        </a:buClr>
        <a:buSzPct val="80000"/>
        <a:buFont typeface="Wingdings" panose="05000000000000000000" pitchFamily="2" charset="2"/>
        <a:buChar char="Ø"/>
        <a:defRPr sz="3200">
          <a:solidFill>
            <a:schemeClr val="bg2"/>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0000"/>
        <a:buFont typeface="Wingdings" panose="05000000000000000000" pitchFamily="2" charset="2"/>
        <a:buChar char="l"/>
        <a:defRPr sz="2400">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3908E9-F085-4826-9229-2AD5E18E4FF7}"/>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E77941-27BA-46C3-A9B1-F8F12415CBB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7510C-328F-4B51-83A5-92C875D12C7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2020-2-02                                                  LightFuel Solar-Amplified Electrolyzer                                           Copyright 2020 LightFuel Co.</a:t>
            </a:r>
          </a:p>
        </p:txBody>
      </p:sp>
      <p:sp>
        <p:nvSpPr>
          <p:cNvPr id="5" name="Footer Placeholder 4">
            <a:extLst>
              <a:ext uri="{FF2B5EF4-FFF2-40B4-BE49-F238E27FC236}">
                <a16:creationId xmlns:a16="http://schemas.microsoft.com/office/drawing/2014/main" id="{FEB96190-D90F-48D8-A1AD-363F2F15F25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7ED9E6-AE63-496F-9F59-86CA8D10B67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DDE09-535E-45D2-9A7D-3C7A6B649B64}" type="slidenum">
              <a:rPr lang="en-US" smtClean="0"/>
              <a:t>‹#›</a:t>
            </a:fld>
            <a:endParaRPr lang="en-US"/>
          </a:p>
        </p:txBody>
      </p:sp>
    </p:spTree>
    <p:extLst>
      <p:ext uri="{BB962C8B-B14F-4D97-AF65-F5344CB8AC3E}">
        <p14:creationId xmlns:p14="http://schemas.microsoft.com/office/powerpoint/2010/main" val="312006704"/>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961C60-51C9-4047-9B18-EA612878B795}"/>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F96755-46EF-46AA-8D94-88A0F5F5A71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FC9969-D661-41FF-92F6-3DCDAF47FAC3}"/>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2020-2-02                                                  LightFuel Solar-Amplified Electrolyzer                                           Copyright 2020 LightFuel Co.</a:t>
            </a:r>
          </a:p>
        </p:txBody>
      </p:sp>
      <p:sp>
        <p:nvSpPr>
          <p:cNvPr id="5" name="Footer Placeholder 4">
            <a:extLst>
              <a:ext uri="{FF2B5EF4-FFF2-40B4-BE49-F238E27FC236}">
                <a16:creationId xmlns:a16="http://schemas.microsoft.com/office/drawing/2014/main" id="{B068C2E3-F556-4EED-8323-62EB907239C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0ECB60-6ADA-4CB5-937B-98261A947DA6}"/>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9E009E-F037-49A2-BF00-2AE756EACE98}" type="slidenum">
              <a:rPr lang="en-US" smtClean="0"/>
              <a:t>‹#›</a:t>
            </a:fld>
            <a:endParaRPr lang="en-US"/>
          </a:p>
        </p:txBody>
      </p:sp>
    </p:spTree>
    <p:extLst>
      <p:ext uri="{BB962C8B-B14F-4D97-AF65-F5344CB8AC3E}">
        <p14:creationId xmlns:p14="http://schemas.microsoft.com/office/powerpoint/2010/main" val="1645617323"/>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2">
            <a:extLst>
              <a:ext uri="{FF2B5EF4-FFF2-40B4-BE49-F238E27FC236}">
                <a16:creationId xmlns:a16="http://schemas.microsoft.com/office/drawing/2014/main" id="{6A5E4598-38E2-43D3-8670-C51FF1735DD7}"/>
              </a:ext>
            </a:extLst>
          </p:cNvPr>
          <p:cNvSpPr>
            <a:spLocks noGrp="1" noChangeArrowheads="1"/>
          </p:cNvSpPr>
          <p:nvPr>
            <p:ph type="title"/>
          </p:nvPr>
        </p:nvSpPr>
        <p:spPr>
          <a:xfrm>
            <a:off x="3783012" y="219075"/>
            <a:ext cx="4956175" cy="1143000"/>
          </a:xfrm>
        </p:spPr>
        <p:txBody>
          <a:bodyPr/>
          <a:lstStyle/>
          <a:p>
            <a:pPr algn="l" eaLnBrk="1" hangingPunct="1"/>
            <a:r>
              <a:rPr lang="en-US" altLang="en-US" sz="3400" dirty="0">
                <a:solidFill>
                  <a:schemeClr val="tx1"/>
                </a:solidFill>
                <a:effectLst/>
              </a:rPr>
              <a:t>Electrical Power Storage</a:t>
            </a:r>
            <a:br>
              <a:rPr lang="en-US" altLang="en-US" sz="2000" dirty="0">
                <a:solidFill>
                  <a:schemeClr val="tx1"/>
                </a:solidFill>
                <a:effectLst/>
              </a:rPr>
            </a:br>
            <a:r>
              <a:rPr lang="en-US" altLang="en-US" sz="2800" cap="small" dirty="0">
                <a:solidFill>
                  <a:schemeClr val="tx1"/>
                </a:solidFill>
                <a:effectLst/>
              </a:rPr>
              <a:t>96% Round-Trip Efficiency </a:t>
            </a:r>
          </a:p>
        </p:txBody>
      </p:sp>
      <p:sp>
        <p:nvSpPr>
          <p:cNvPr id="29" name="Slide Number Placeholder 5">
            <a:extLst>
              <a:ext uri="{FF2B5EF4-FFF2-40B4-BE49-F238E27FC236}">
                <a16:creationId xmlns:a16="http://schemas.microsoft.com/office/drawing/2014/main" id="{498254D6-859F-405C-816C-973CFDD4C48B}"/>
              </a:ext>
            </a:extLst>
          </p:cNvPr>
          <p:cNvSpPr>
            <a:spLocks noGrp="1"/>
          </p:cNvSpPr>
          <p:nvPr>
            <p:ph type="sldNum" sz="quarter" idx="11"/>
          </p:nvPr>
        </p:nvSpPr>
        <p:spPr/>
        <p:txBody>
          <a:bodyPr/>
          <a:lstStyle>
            <a:lvl1pPr eaLnBrk="0" hangingPunct="0">
              <a:defRPr sz="2400">
                <a:solidFill>
                  <a:schemeClr val="tx1"/>
                </a:solidFill>
                <a:latin typeface="Tahoma" panose="020B0604030504040204" pitchFamily="34" charset="0"/>
                <a:cs typeface="Tahoma" panose="020B0604030504040204" pitchFamily="34" charset="0"/>
              </a:defRPr>
            </a:lvl1pPr>
            <a:lvl2pPr marL="742950" indent="-285750" eaLnBrk="0" hangingPunct="0">
              <a:defRPr sz="2400">
                <a:solidFill>
                  <a:schemeClr val="tx1"/>
                </a:solidFill>
                <a:latin typeface="Tahoma" panose="020B0604030504040204" pitchFamily="34" charset="0"/>
                <a:cs typeface="Tahoma" panose="020B0604030504040204" pitchFamily="34" charset="0"/>
              </a:defRPr>
            </a:lvl2pPr>
            <a:lvl3pPr marL="1143000" indent="-228600" eaLnBrk="0" hangingPunct="0">
              <a:defRPr sz="2400">
                <a:solidFill>
                  <a:schemeClr val="tx1"/>
                </a:solidFill>
                <a:latin typeface="Tahoma" panose="020B0604030504040204" pitchFamily="34" charset="0"/>
                <a:cs typeface="Tahoma" panose="020B0604030504040204" pitchFamily="34" charset="0"/>
              </a:defRPr>
            </a:lvl3pPr>
            <a:lvl4pPr marL="1600200" indent="-228600" eaLnBrk="0" hangingPunct="0">
              <a:defRPr sz="2400">
                <a:solidFill>
                  <a:schemeClr val="tx1"/>
                </a:solidFill>
                <a:latin typeface="Tahoma" panose="020B0604030504040204" pitchFamily="34" charset="0"/>
                <a:cs typeface="Tahoma" panose="020B0604030504040204" pitchFamily="34" charset="0"/>
              </a:defRPr>
            </a:lvl4pPr>
            <a:lvl5pPr marL="2057400" indent="-228600" eaLnBrk="0" hangingPunct="0">
              <a:defRPr sz="24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9pPr>
          </a:lstStyle>
          <a:p>
            <a:pPr eaLnBrk="1" hangingPunct="1">
              <a:defRPr/>
            </a:pPr>
            <a:fld id="{C7DFC773-8B95-4A90-8255-5A97C169856E}" type="slidenum">
              <a:rPr lang="en-US" altLang="en-US" sz="1000"/>
              <a:pPr eaLnBrk="1" hangingPunct="1">
                <a:defRPr/>
              </a:pPr>
              <a:t>1</a:t>
            </a:fld>
            <a:endParaRPr lang="en-US" altLang="en-US" sz="1000"/>
          </a:p>
        </p:txBody>
      </p:sp>
      <p:sp>
        <p:nvSpPr>
          <p:cNvPr id="36871" name="Text Box 3">
            <a:extLst>
              <a:ext uri="{FF2B5EF4-FFF2-40B4-BE49-F238E27FC236}">
                <a16:creationId xmlns:a16="http://schemas.microsoft.com/office/drawing/2014/main" id="{225D3EBC-FBC1-41BA-B4E8-3F8D4E9256C3}"/>
              </a:ext>
            </a:extLst>
          </p:cNvPr>
          <p:cNvSpPr txBox="1">
            <a:spLocks noChangeArrowheads="1"/>
          </p:cNvSpPr>
          <p:nvPr/>
        </p:nvSpPr>
        <p:spPr bwMode="auto">
          <a:xfrm>
            <a:off x="5527675" y="3252788"/>
            <a:ext cx="3109913" cy="2011680"/>
          </a:xfrm>
          <a:prstGeom prst="rect">
            <a:avLst/>
          </a:prstGeom>
          <a:solidFill>
            <a:srgbClr val="0070C0"/>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br>
              <a:rPr lang="en-US" altLang="en-US" sz="1800" b="1" dirty="0">
                <a:solidFill>
                  <a:schemeClr val="tx1"/>
                </a:solidFill>
                <a:latin typeface="Arial" panose="020B0604020202020204" pitchFamily="34" charset="0"/>
              </a:rPr>
            </a:br>
            <a:r>
              <a:rPr lang="en-US" altLang="en-US" sz="1800" b="1" dirty="0">
                <a:solidFill>
                  <a:schemeClr val="tx1"/>
                </a:solidFill>
                <a:latin typeface="Arial" panose="020B0604020202020204" pitchFamily="34" charset="0"/>
              </a:rPr>
              <a:t>  </a:t>
            </a:r>
            <a:r>
              <a:rPr lang="en-US" altLang="en-US" sz="2400" b="1" cap="small" dirty="0">
                <a:solidFill>
                  <a:schemeClr val="bg1"/>
                </a:solidFill>
                <a:latin typeface="Arial" panose="020B0604020202020204" pitchFamily="34" charset="0"/>
              </a:rPr>
              <a:t>LightFuel</a:t>
            </a:r>
            <a:r>
              <a:rPr lang="en-US" altLang="en-US" sz="1600" b="1" cap="small" dirty="0">
                <a:solidFill>
                  <a:schemeClr val="bg1"/>
                </a:solidFill>
                <a:latin typeface="Arial" panose="020B0604020202020204" pitchFamily="34" charset="0"/>
                <a:cs typeface="Arial" panose="020B0604020202020204" pitchFamily="34" charset="0"/>
              </a:rPr>
              <a:t>®</a:t>
            </a:r>
            <a:r>
              <a:rPr lang="en-US" altLang="en-US" sz="2400" b="1" cap="small" dirty="0">
                <a:solidFill>
                  <a:schemeClr val="bg1"/>
                </a:solidFill>
                <a:latin typeface="Arial" panose="020B0604020202020204" pitchFamily="34" charset="0"/>
              </a:rPr>
              <a:t> Array</a:t>
            </a:r>
          </a:p>
          <a:p>
            <a:pPr algn="ctr">
              <a:spcBef>
                <a:spcPct val="0"/>
              </a:spcBef>
              <a:buClrTx/>
              <a:buSzTx/>
              <a:buFontTx/>
              <a:buNone/>
            </a:pPr>
            <a:r>
              <a:rPr lang="en-US" altLang="en-US" sz="2400" b="1" cap="small" dirty="0">
                <a:solidFill>
                  <a:schemeClr val="bg1"/>
                </a:solidFill>
                <a:latin typeface="Arial" panose="020B0604020202020204" pitchFamily="34" charset="0"/>
              </a:rPr>
              <a:t>1 MW</a:t>
            </a:r>
            <a:r>
              <a:rPr lang="en-US" altLang="en-US" sz="2400" b="1" cap="small" dirty="0">
                <a:solidFill>
                  <a:schemeClr val="bg1"/>
                </a:solidFill>
                <a:latin typeface="Arial" panose="020B0604020202020204" pitchFamily="34" charset="0"/>
                <a:sym typeface="Symbol" panose="05050102010706020507" pitchFamily="18" charset="2"/>
              </a:rPr>
              <a:t>1.6 MW</a:t>
            </a:r>
            <a:br>
              <a:rPr lang="en-US" altLang="en-US" sz="2400" b="1" cap="small" dirty="0">
                <a:solidFill>
                  <a:schemeClr val="bg1"/>
                </a:solidFill>
                <a:latin typeface="Arial" panose="020B0604020202020204" pitchFamily="34" charset="0"/>
                <a:sym typeface="Symbol" panose="05050102010706020507" pitchFamily="18" charset="2"/>
              </a:rPr>
            </a:br>
            <a:r>
              <a:rPr lang="en-US" altLang="en-US" sz="2400" b="1" cap="small" dirty="0">
                <a:solidFill>
                  <a:schemeClr val="bg1"/>
                </a:solidFill>
                <a:latin typeface="Arial" panose="020B0604020202020204" pitchFamily="34" charset="0"/>
                <a:sym typeface="Symbol" panose="05050102010706020507" pitchFamily="18" charset="2"/>
              </a:rPr>
              <a:t>hydrogen </a:t>
            </a:r>
            <a:r>
              <a:rPr lang="en-US" altLang="en-US" sz="2400" b="1" cap="small" dirty="0" err="1">
                <a:solidFill>
                  <a:schemeClr val="bg1"/>
                </a:solidFill>
                <a:latin typeface="Arial" panose="020B0604020202020204" pitchFamily="34" charset="0"/>
                <a:sym typeface="Symbol" panose="05050102010706020507" pitchFamily="18" charset="2"/>
              </a:rPr>
              <a:t>hhv</a:t>
            </a:r>
            <a:r>
              <a:rPr lang="en-US" altLang="en-US" sz="2400" b="1" cap="small" dirty="0">
                <a:solidFill>
                  <a:schemeClr val="bg1"/>
                </a:solidFill>
                <a:latin typeface="Arial" panose="020B0604020202020204" pitchFamily="34" charset="0"/>
                <a:sym typeface="Symbol" panose="05050102010706020507" pitchFamily="18" charset="2"/>
              </a:rPr>
              <a:t> </a:t>
            </a:r>
          </a:p>
          <a:p>
            <a:pPr algn="ctr">
              <a:spcBef>
                <a:spcPct val="0"/>
              </a:spcBef>
              <a:buClrTx/>
              <a:buSzTx/>
              <a:buFontTx/>
              <a:buNone/>
            </a:pPr>
            <a:r>
              <a:rPr lang="en-US" altLang="en-US" sz="2400" b="1" cap="small" dirty="0">
                <a:solidFill>
                  <a:schemeClr val="bg1"/>
                </a:solidFill>
                <a:latin typeface="Arial" panose="020B0604020202020204" pitchFamily="34" charset="0"/>
                <a:sym typeface="Symbol" panose="05050102010706020507" pitchFamily="18" charset="2"/>
              </a:rPr>
              <a:t>on diurnal basis</a:t>
            </a:r>
          </a:p>
          <a:p>
            <a:pPr algn="ctr">
              <a:spcBef>
                <a:spcPct val="0"/>
              </a:spcBef>
              <a:buClrTx/>
              <a:buSzTx/>
              <a:buFontTx/>
              <a:buNone/>
            </a:pPr>
            <a:endParaRPr lang="en-US" altLang="en-US" sz="2400" b="1" cap="small" dirty="0">
              <a:solidFill>
                <a:schemeClr val="bg1"/>
              </a:solidFill>
              <a:latin typeface="Arial" panose="020B0604020202020204" pitchFamily="34" charset="0"/>
            </a:endParaRPr>
          </a:p>
          <a:p>
            <a:pPr algn="ctr">
              <a:spcBef>
                <a:spcPct val="0"/>
              </a:spcBef>
              <a:buClrTx/>
              <a:buSzTx/>
              <a:buFontTx/>
              <a:buNone/>
            </a:pPr>
            <a:endParaRPr lang="en-US" altLang="en-US" sz="1800" b="1" dirty="0">
              <a:solidFill>
                <a:schemeClr val="tx1"/>
              </a:solidFill>
              <a:latin typeface="Arial" panose="020B0604020202020204" pitchFamily="34" charset="0"/>
            </a:endParaRPr>
          </a:p>
        </p:txBody>
      </p:sp>
      <p:sp>
        <p:nvSpPr>
          <p:cNvPr id="36872" name="Text Box 4">
            <a:extLst>
              <a:ext uri="{FF2B5EF4-FFF2-40B4-BE49-F238E27FC236}">
                <a16:creationId xmlns:a16="http://schemas.microsoft.com/office/drawing/2014/main" id="{5934D4C0-D699-4392-9D9E-F6CAB6878667}"/>
              </a:ext>
            </a:extLst>
          </p:cNvPr>
          <p:cNvSpPr txBox="1">
            <a:spLocks noChangeArrowheads="1"/>
          </p:cNvSpPr>
          <p:nvPr/>
        </p:nvSpPr>
        <p:spPr bwMode="auto">
          <a:xfrm>
            <a:off x="7389813" y="1863725"/>
            <a:ext cx="1265237" cy="957263"/>
          </a:xfrm>
          <a:prstGeom prst="rect">
            <a:avLst/>
          </a:prstGeom>
          <a:solidFill>
            <a:schemeClr val="accent2">
              <a:lumMod val="60000"/>
              <a:lumOff val="40000"/>
            </a:schemeClr>
          </a:solidFill>
          <a:ln w="9525">
            <a:solidFill>
              <a:schemeClr val="tx1"/>
            </a:solidFill>
            <a:miter lim="800000"/>
            <a:headEnd/>
            <a:tailEnd/>
          </a:ln>
        </p:spPr>
        <p:txBody>
          <a:bodyPr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endParaRPr lang="en-US" altLang="en-US" sz="1800" b="1" dirty="0">
              <a:solidFill>
                <a:schemeClr val="tx1"/>
              </a:solidFill>
              <a:latin typeface="Arial" panose="020B0604020202020204" pitchFamily="34" charset="0"/>
            </a:endParaRPr>
          </a:p>
          <a:p>
            <a:pPr algn="ctr">
              <a:spcBef>
                <a:spcPct val="0"/>
              </a:spcBef>
              <a:buClrTx/>
              <a:buSzTx/>
              <a:buFontTx/>
              <a:buNone/>
            </a:pPr>
            <a:r>
              <a:rPr lang="en-US" altLang="en-US" sz="1800" b="1" dirty="0">
                <a:solidFill>
                  <a:schemeClr val="tx1"/>
                </a:solidFill>
                <a:latin typeface="Arial" panose="020B0604020202020204" pitchFamily="34" charset="0"/>
              </a:rPr>
              <a:t>Hydrogen Storage</a:t>
            </a:r>
          </a:p>
          <a:p>
            <a:pPr algn="ctr">
              <a:spcBef>
                <a:spcPct val="0"/>
              </a:spcBef>
              <a:buClrTx/>
              <a:buSzTx/>
              <a:buFontTx/>
              <a:buNone/>
            </a:pPr>
            <a:endParaRPr lang="en-US" altLang="en-US" sz="1800" b="1" dirty="0">
              <a:solidFill>
                <a:schemeClr val="tx1"/>
              </a:solidFill>
              <a:latin typeface="Arial" panose="020B0604020202020204" pitchFamily="34" charset="0"/>
            </a:endParaRPr>
          </a:p>
        </p:txBody>
      </p:sp>
      <p:sp>
        <p:nvSpPr>
          <p:cNvPr id="36873" name="Text Box 5">
            <a:extLst>
              <a:ext uri="{FF2B5EF4-FFF2-40B4-BE49-F238E27FC236}">
                <a16:creationId xmlns:a16="http://schemas.microsoft.com/office/drawing/2014/main" id="{FF1038BD-F1BA-44DC-9C09-89DF3EE3A746}"/>
              </a:ext>
            </a:extLst>
          </p:cNvPr>
          <p:cNvSpPr txBox="1">
            <a:spLocks noChangeArrowheads="1"/>
          </p:cNvSpPr>
          <p:nvPr/>
        </p:nvSpPr>
        <p:spPr bwMode="auto">
          <a:xfrm>
            <a:off x="5507038" y="1854200"/>
            <a:ext cx="1751012" cy="960438"/>
          </a:xfrm>
          <a:prstGeom prst="rect">
            <a:avLst/>
          </a:prstGeom>
          <a:solidFill>
            <a:schemeClr val="accent2">
              <a:lumMod val="40000"/>
              <a:lumOff val="60000"/>
            </a:schemeClr>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endParaRPr lang="en-US" altLang="en-US" sz="1200" b="1" dirty="0">
              <a:solidFill>
                <a:schemeClr val="tx1"/>
              </a:solidFill>
              <a:latin typeface="Arial" panose="020B0604020202020204" pitchFamily="34" charset="0"/>
            </a:endParaRPr>
          </a:p>
          <a:p>
            <a:pPr algn="ctr">
              <a:spcBef>
                <a:spcPct val="0"/>
              </a:spcBef>
              <a:buClrTx/>
              <a:buSzTx/>
              <a:buFontTx/>
              <a:buNone/>
            </a:pPr>
            <a:r>
              <a:rPr lang="en-US" altLang="en-US" sz="1800" b="1" dirty="0">
                <a:solidFill>
                  <a:schemeClr val="tx1"/>
                </a:solidFill>
                <a:latin typeface="Arial" panose="020B0604020202020204" pitchFamily="34" charset="0"/>
              </a:rPr>
              <a:t>Fuel Cell </a:t>
            </a:r>
          </a:p>
          <a:p>
            <a:pPr algn="ctr">
              <a:spcBef>
                <a:spcPct val="0"/>
              </a:spcBef>
              <a:buClrTx/>
              <a:buSzTx/>
              <a:buFontTx/>
              <a:buNone/>
            </a:pPr>
            <a:r>
              <a:rPr lang="en-US" altLang="en-US" sz="1800" b="1" dirty="0">
                <a:solidFill>
                  <a:schemeClr val="tx1"/>
                </a:solidFill>
                <a:latin typeface="Arial" panose="020B0604020202020204" pitchFamily="34" charset="0"/>
              </a:rPr>
              <a:t> 60% eff.</a:t>
            </a:r>
          </a:p>
        </p:txBody>
      </p:sp>
      <p:sp>
        <p:nvSpPr>
          <p:cNvPr id="36874" name="Text Box 6">
            <a:extLst>
              <a:ext uri="{FF2B5EF4-FFF2-40B4-BE49-F238E27FC236}">
                <a16:creationId xmlns:a16="http://schemas.microsoft.com/office/drawing/2014/main" id="{23C45B77-1FB5-4C43-9406-F7A23BB41D39}"/>
              </a:ext>
            </a:extLst>
          </p:cNvPr>
          <p:cNvSpPr txBox="1">
            <a:spLocks noChangeArrowheads="1"/>
          </p:cNvSpPr>
          <p:nvPr/>
        </p:nvSpPr>
        <p:spPr bwMode="auto">
          <a:xfrm>
            <a:off x="4027488" y="1852613"/>
            <a:ext cx="1308100" cy="958850"/>
          </a:xfrm>
          <a:prstGeom prst="rect">
            <a:avLst/>
          </a:prstGeom>
          <a:solidFill>
            <a:srgbClr val="EAEAEA"/>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r>
              <a:rPr lang="en-US" altLang="en-US" sz="1800" b="1">
                <a:solidFill>
                  <a:schemeClr val="tx1"/>
                </a:solidFill>
                <a:latin typeface="Arial" panose="020B0604020202020204" pitchFamily="34" charset="0"/>
              </a:rPr>
              <a:t>Power</a:t>
            </a:r>
          </a:p>
          <a:p>
            <a:pPr algn="ctr">
              <a:spcBef>
                <a:spcPct val="0"/>
              </a:spcBef>
              <a:buClrTx/>
              <a:buSzTx/>
              <a:buFontTx/>
              <a:buNone/>
            </a:pPr>
            <a:r>
              <a:rPr lang="en-US" altLang="en-US" sz="1800" b="1">
                <a:solidFill>
                  <a:schemeClr val="tx1"/>
                </a:solidFill>
                <a:latin typeface="Arial" panose="020B0604020202020204" pitchFamily="34" charset="0"/>
              </a:rPr>
              <a:t>Interface</a:t>
            </a:r>
          </a:p>
          <a:p>
            <a:pPr algn="ctr">
              <a:spcBef>
                <a:spcPct val="0"/>
              </a:spcBef>
              <a:buClrTx/>
              <a:buSzTx/>
              <a:buFontTx/>
              <a:buNone/>
            </a:pPr>
            <a:r>
              <a:rPr lang="en-US" altLang="en-US" sz="1800" b="1">
                <a:solidFill>
                  <a:schemeClr val="tx1"/>
                </a:solidFill>
                <a:latin typeface="Arial" panose="020B0604020202020204" pitchFamily="34" charset="0"/>
              </a:rPr>
              <a:t>Unit</a:t>
            </a:r>
          </a:p>
          <a:p>
            <a:pPr algn="ctr">
              <a:spcBef>
                <a:spcPct val="0"/>
              </a:spcBef>
              <a:buClrTx/>
              <a:buSzTx/>
              <a:buFontTx/>
              <a:buNone/>
            </a:pPr>
            <a:r>
              <a:rPr lang="en-US" altLang="en-US" sz="1800" b="1">
                <a:solidFill>
                  <a:schemeClr val="tx1"/>
                </a:solidFill>
                <a:latin typeface="Arial" panose="020B0604020202020204" pitchFamily="34" charset="0"/>
              </a:rPr>
              <a:t> </a:t>
            </a:r>
          </a:p>
        </p:txBody>
      </p:sp>
      <p:sp>
        <p:nvSpPr>
          <p:cNvPr id="36875" name="Text Box 7">
            <a:extLst>
              <a:ext uri="{FF2B5EF4-FFF2-40B4-BE49-F238E27FC236}">
                <a16:creationId xmlns:a16="http://schemas.microsoft.com/office/drawing/2014/main" id="{7EACE774-DC0B-40A0-93EC-E9510B4D43DF}"/>
              </a:ext>
            </a:extLst>
          </p:cNvPr>
          <p:cNvSpPr txBox="1">
            <a:spLocks noChangeArrowheads="1"/>
          </p:cNvSpPr>
          <p:nvPr/>
        </p:nvSpPr>
        <p:spPr bwMode="auto">
          <a:xfrm>
            <a:off x="4024313" y="3290888"/>
            <a:ext cx="1309687" cy="960437"/>
          </a:xfrm>
          <a:prstGeom prst="rect">
            <a:avLst/>
          </a:prstGeom>
          <a:solidFill>
            <a:srgbClr val="EAEAEA"/>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br>
              <a:rPr lang="en-US" altLang="en-US" sz="1800" b="1">
                <a:solidFill>
                  <a:schemeClr val="tx1"/>
                </a:solidFill>
                <a:latin typeface="Arial" panose="020B0604020202020204" pitchFamily="34" charset="0"/>
              </a:rPr>
            </a:br>
            <a:r>
              <a:rPr lang="en-US" altLang="en-US" sz="1800" b="1">
                <a:solidFill>
                  <a:schemeClr val="tx1"/>
                </a:solidFill>
                <a:latin typeface="Arial" panose="020B0604020202020204" pitchFamily="34" charset="0"/>
              </a:rPr>
              <a:t>SMPS</a:t>
            </a:r>
          </a:p>
        </p:txBody>
      </p:sp>
      <p:sp>
        <p:nvSpPr>
          <p:cNvPr id="36876" name="Text Box 8">
            <a:extLst>
              <a:ext uri="{FF2B5EF4-FFF2-40B4-BE49-F238E27FC236}">
                <a16:creationId xmlns:a16="http://schemas.microsoft.com/office/drawing/2014/main" id="{4E3F3B03-C574-4F20-8F44-1649F52AE897}"/>
              </a:ext>
            </a:extLst>
          </p:cNvPr>
          <p:cNvSpPr txBox="1">
            <a:spLocks noChangeArrowheads="1"/>
          </p:cNvSpPr>
          <p:nvPr/>
        </p:nvSpPr>
        <p:spPr bwMode="auto">
          <a:xfrm>
            <a:off x="8002588" y="2862263"/>
            <a:ext cx="7366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r>
              <a:rPr lang="en-US" altLang="en-US" sz="1800" b="1">
                <a:solidFill>
                  <a:schemeClr val="tx1"/>
                </a:solidFill>
                <a:latin typeface="Arial" panose="020B0604020202020204" pitchFamily="34" charset="0"/>
              </a:rPr>
              <a:t>H</a:t>
            </a:r>
            <a:r>
              <a:rPr lang="en-US" altLang="en-US" sz="1800" b="1" baseline="-25000">
                <a:solidFill>
                  <a:schemeClr val="tx1"/>
                </a:solidFill>
                <a:latin typeface="Arial" panose="020B0604020202020204" pitchFamily="34" charset="0"/>
              </a:rPr>
              <a:t>2</a:t>
            </a:r>
          </a:p>
        </p:txBody>
      </p:sp>
      <p:sp>
        <p:nvSpPr>
          <p:cNvPr id="36877" name="AutoShape 9">
            <a:extLst>
              <a:ext uri="{FF2B5EF4-FFF2-40B4-BE49-F238E27FC236}">
                <a16:creationId xmlns:a16="http://schemas.microsoft.com/office/drawing/2014/main" id="{6AA9F7E7-A844-4DDA-A8A6-2EF06B755EF6}"/>
              </a:ext>
            </a:extLst>
          </p:cNvPr>
          <p:cNvSpPr>
            <a:spLocks noChangeArrowheads="1"/>
          </p:cNvSpPr>
          <p:nvPr/>
        </p:nvSpPr>
        <p:spPr bwMode="auto">
          <a:xfrm>
            <a:off x="7850188" y="2703513"/>
            <a:ext cx="366712" cy="655637"/>
          </a:xfrm>
          <a:prstGeom prst="upArrow">
            <a:avLst>
              <a:gd name="adj1" fmla="val 50000"/>
              <a:gd name="adj2" fmla="val 44697"/>
            </a:avLst>
          </a:prstGeom>
          <a:solidFill>
            <a:srgbClr val="99CCFF"/>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78" name="AutoShape 10">
            <a:extLst>
              <a:ext uri="{FF2B5EF4-FFF2-40B4-BE49-F238E27FC236}">
                <a16:creationId xmlns:a16="http://schemas.microsoft.com/office/drawing/2014/main" id="{BE7A0DDC-D9D2-43C9-8002-5C282D903214}"/>
              </a:ext>
            </a:extLst>
          </p:cNvPr>
          <p:cNvSpPr>
            <a:spLocks noChangeArrowheads="1"/>
          </p:cNvSpPr>
          <p:nvPr/>
        </p:nvSpPr>
        <p:spPr bwMode="auto">
          <a:xfrm rot="-5400000">
            <a:off x="7034212" y="2252663"/>
            <a:ext cx="366713" cy="655638"/>
          </a:xfrm>
          <a:prstGeom prst="upArrow">
            <a:avLst>
              <a:gd name="adj1" fmla="val 50000"/>
              <a:gd name="adj2" fmla="val 44697"/>
            </a:avLst>
          </a:prstGeom>
          <a:solidFill>
            <a:srgbClr val="99CCFF"/>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79" name="Text Box 18">
            <a:extLst>
              <a:ext uri="{FF2B5EF4-FFF2-40B4-BE49-F238E27FC236}">
                <a16:creationId xmlns:a16="http://schemas.microsoft.com/office/drawing/2014/main" id="{1AB8297D-478A-48FE-8C04-9371D49AE166}"/>
              </a:ext>
            </a:extLst>
          </p:cNvPr>
          <p:cNvSpPr txBox="1">
            <a:spLocks noChangeArrowheads="1"/>
          </p:cNvSpPr>
          <p:nvPr/>
        </p:nvSpPr>
        <p:spPr bwMode="auto">
          <a:xfrm>
            <a:off x="280549" y="4594225"/>
            <a:ext cx="464508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50000"/>
              </a:spcBef>
              <a:buClrTx/>
              <a:buSzTx/>
              <a:buFontTx/>
              <a:buNone/>
            </a:pPr>
            <a:br>
              <a:rPr lang="en-US" altLang="en-US" sz="2000" b="1" dirty="0">
                <a:solidFill>
                  <a:schemeClr val="tx1"/>
                </a:solidFill>
              </a:rPr>
            </a:br>
            <a:r>
              <a:rPr lang="en-US" altLang="en-US" sz="2400" cap="all" dirty="0">
                <a:solidFill>
                  <a:schemeClr val="tx1"/>
                </a:solidFill>
              </a:rPr>
              <a:t>96% R-T electrical </a:t>
            </a:r>
            <a:br>
              <a:rPr lang="en-US" altLang="en-US" sz="2400" cap="all" dirty="0">
                <a:solidFill>
                  <a:schemeClr val="tx1"/>
                </a:solidFill>
              </a:rPr>
            </a:br>
            <a:r>
              <a:rPr lang="en-US" altLang="en-US" sz="2400" cap="all" dirty="0">
                <a:solidFill>
                  <a:schemeClr val="tx1"/>
                </a:solidFill>
              </a:rPr>
              <a:t>efficiency in sunlight</a:t>
            </a:r>
            <a:br>
              <a:rPr lang="en-US" altLang="en-US" sz="2400" dirty="0">
                <a:solidFill>
                  <a:schemeClr val="tx1"/>
                </a:solidFill>
              </a:rPr>
            </a:br>
            <a:r>
              <a:rPr lang="en-US" altLang="en-US" sz="1200" dirty="0">
                <a:solidFill>
                  <a:schemeClr val="tx1"/>
                </a:solidFill>
              </a:rPr>
              <a:t>             </a:t>
            </a:r>
            <a:br>
              <a:rPr lang="en-US" altLang="en-US" sz="1200" dirty="0">
                <a:solidFill>
                  <a:schemeClr val="tx1"/>
                </a:solidFill>
              </a:rPr>
            </a:br>
            <a:r>
              <a:rPr lang="en-US" altLang="en-US" sz="2400" cap="all" dirty="0">
                <a:solidFill>
                  <a:schemeClr val="tx1"/>
                </a:solidFill>
              </a:rPr>
              <a:t>cost to store</a:t>
            </a:r>
            <a:r>
              <a:rPr lang="en-US" altLang="en-US" sz="2400" cap="all" dirty="0">
                <a:solidFill>
                  <a:schemeClr val="tx1"/>
                </a:solidFill>
                <a:sym typeface="Symbol" panose="05050102010706020507" pitchFamily="18" charset="2"/>
              </a:rPr>
              <a:t></a:t>
            </a:r>
            <a:r>
              <a:rPr lang="en-US" altLang="en-US" sz="2400" cap="all" dirty="0">
                <a:solidFill>
                  <a:schemeClr val="tx1"/>
                </a:solidFill>
              </a:rPr>
              <a:t>$0.08/kWh</a:t>
            </a:r>
          </a:p>
        </p:txBody>
      </p:sp>
      <p:grpSp>
        <p:nvGrpSpPr>
          <p:cNvPr id="36880" name="Group 19">
            <a:extLst>
              <a:ext uri="{FF2B5EF4-FFF2-40B4-BE49-F238E27FC236}">
                <a16:creationId xmlns:a16="http://schemas.microsoft.com/office/drawing/2014/main" id="{8BB0A9CF-AD47-45A7-B0F7-3ED7316CC54C}"/>
              </a:ext>
            </a:extLst>
          </p:cNvPr>
          <p:cNvGrpSpPr>
            <a:grpSpLocks/>
          </p:cNvGrpSpPr>
          <p:nvPr/>
        </p:nvGrpSpPr>
        <p:grpSpPr bwMode="auto">
          <a:xfrm>
            <a:off x="1009650" y="1473200"/>
            <a:ext cx="3178175" cy="1692275"/>
            <a:chOff x="656" y="928"/>
            <a:chExt cx="2002" cy="1066"/>
          </a:xfrm>
        </p:grpSpPr>
        <p:sp>
          <p:nvSpPr>
            <p:cNvPr id="36893" name="AutoShape 20">
              <a:extLst>
                <a:ext uri="{FF2B5EF4-FFF2-40B4-BE49-F238E27FC236}">
                  <a16:creationId xmlns:a16="http://schemas.microsoft.com/office/drawing/2014/main" id="{B8F786D1-E1D5-43C0-BD72-7FD3F438F025}"/>
                </a:ext>
              </a:extLst>
            </p:cNvPr>
            <p:cNvSpPr>
              <a:spLocks noChangeArrowheads="1"/>
            </p:cNvSpPr>
            <p:nvPr/>
          </p:nvSpPr>
          <p:spPr bwMode="auto">
            <a:xfrm>
              <a:off x="656" y="928"/>
              <a:ext cx="1837" cy="1066"/>
            </a:xfrm>
            <a:prstGeom prst="leftArrow">
              <a:avLst>
                <a:gd name="adj1" fmla="val 57037"/>
                <a:gd name="adj2" fmla="val 63984"/>
              </a:avLst>
            </a:prstGeom>
            <a:solidFill>
              <a:srgbClr val="00FF00"/>
            </a:solidFill>
            <a:ln w="12700">
              <a:solidFill>
                <a:schemeClr val="tx1"/>
              </a:solidFill>
              <a:miter lim="800000"/>
              <a:headEnd type="none" w="sm" len="sm"/>
              <a:tailEnd type="none" w="sm" len="sm"/>
            </a:ln>
          </p:spPr>
          <p:txBody>
            <a:bodyPr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94" name="Text Box 21">
              <a:extLst>
                <a:ext uri="{FF2B5EF4-FFF2-40B4-BE49-F238E27FC236}">
                  <a16:creationId xmlns:a16="http://schemas.microsoft.com/office/drawing/2014/main" id="{DF429A6B-800D-4B57-B0F2-E63724CA2796}"/>
                </a:ext>
              </a:extLst>
            </p:cNvPr>
            <p:cNvSpPr txBox="1">
              <a:spLocks noChangeArrowheads="1"/>
            </p:cNvSpPr>
            <p:nvPr/>
          </p:nvSpPr>
          <p:spPr bwMode="auto">
            <a:xfrm>
              <a:off x="778" y="1162"/>
              <a:ext cx="1880" cy="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800" b="1" dirty="0">
                  <a:solidFill>
                    <a:schemeClr val="tx1"/>
                  </a:solidFill>
                  <a:latin typeface="Arial" panose="020B0604020202020204" pitchFamily="34" charset="0"/>
                </a:rPr>
                <a:t>         	On-demand </a:t>
              </a:r>
            </a:p>
            <a:p>
              <a:pPr>
                <a:spcBef>
                  <a:spcPct val="0"/>
                </a:spcBef>
                <a:buClrTx/>
                <a:buSzTx/>
                <a:buFontTx/>
                <a:buNone/>
              </a:pPr>
              <a:r>
                <a:rPr lang="en-US" altLang="en-US" sz="1800" b="1" i="1" dirty="0">
                  <a:solidFill>
                    <a:schemeClr val="tx1"/>
                  </a:solidFill>
                  <a:latin typeface="Arial" panose="020B0604020202020204" pitchFamily="34" charset="0"/>
                </a:rPr>
                <a:t>      0.96 MW OUT</a:t>
              </a:r>
              <a:r>
                <a:rPr lang="en-US" altLang="en-US" sz="1800" b="1" dirty="0">
                  <a:solidFill>
                    <a:schemeClr val="tx1"/>
                  </a:solidFill>
                  <a:latin typeface="Arial" panose="020B0604020202020204" pitchFamily="34" charset="0"/>
                </a:rPr>
                <a:t>                                 	time-shifted </a:t>
              </a:r>
              <a:endParaRPr lang="en-US" altLang="en-US" sz="1800" b="1" i="1" dirty="0">
                <a:solidFill>
                  <a:schemeClr val="tx1"/>
                </a:solidFill>
                <a:latin typeface="Arial" panose="020B0604020202020204" pitchFamily="34" charset="0"/>
              </a:endParaRPr>
            </a:p>
          </p:txBody>
        </p:sp>
      </p:grpSp>
      <p:grpSp>
        <p:nvGrpSpPr>
          <p:cNvPr id="36881" name="Group 22">
            <a:extLst>
              <a:ext uri="{FF2B5EF4-FFF2-40B4-BE49-F238E27FC236}">
                <a16:creationId xmlns:a16="http://schemas.microsoft.com/office/drawing/2014/main" id="{DCAD477D-4AC6-477F-A8AE-7AF5D0629118}"/>
              </a:ext>
            </a:extLst>
          </p:cNvPr>
          <p:cNvGrpSpPr>
            <a:grpSpLocks/>
          </p:cNvGrpSpPr>
          <p:nvPr/>
        </p:nvGrpSpPr>
        <p:grpSpPr bwMode="auto">
          <a:xfrm>
            <a:off x="1203325" y="2944813"/>
            <a:ext cx="2984500" cy="1690687"/>
            <a:chOff x="808" y="1855"/>
            <a:chExt cx="1880" cy="1065"/>
          </a:xfrm>
        </p:grpSpPr>
        <p:sp>
          <p:nvSpPr>
            <p:cNvPr id="36891" name="AutoShape 23">
              <a:extLst>
                <a:ext uri="{FF2B5EF4-FFF2-40B4-BE49-F238E27FC236}">
                  <a16:creationId xmlns:a16="http://schemas.microsoft.com/office/drawing/2014/main" id="{4612996A-8C46-42E6-9C6A-5291F265D044}"/>
                </a:ext>
              </a:extLst>
            </p:cNvPr>
            <p:cNvSpPr>
              <a:spLocks noChangeArrowheads="1"/>
            </p:cNvSpPr>
            <p:nvPr/>
          </p:nvSpPr>
          <p:spPr bwMode="auto">
            <a:xfrm>
              <a:off x="808" y="1855"/>
              <a:ext cx="1837" cy="1065"/>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5 w 21600"/>
                <a:gd name="T13" fmla="*/ 4421 h 21600"/>
                <a:gd name="T14" fmla="*/ 17014 w 21600"/>
                <a:gd name="T15" fmla="*/ 17179 h 21600"/>
              </a:gdLst>
              <a:ahLst/>
              <a:cxnLst>
                <a:cxn ang="T8">
                  <a:pos x="T0" y="T1"/>
                </a:cxn>
                <a:cxn ang="T9">
                  <a:pos x="T2" y="T3"/>
                </a:cxn>
                <a:cxn ang="T10">
                  <a:pos x="T4" y="T5"/>
                </a:cxn>
                <a:cxn ang="T11">
                  <a:pos x="T6" y="T7"/>
                </a:cxn>
              </a:cxnLst>
              <a:rect l="T12" t="T13" r="T14" b="T15"/>
              <a:pathLst>
                <a:path w="21600" h="21600">
                  <a:moveTo>
                    <a:pt x="13828" y="0"/>
                  </a:moveTo>
                  <a:lnTo>
                    <a:pt x="13828" y="4421"/>
                  </a:lnTo>
                  <a:lnTo>
                    <a:pt x="3375" y="4421"/>
                  </a:lnTo>
                  <a:lnTo>
                    <a:pt x="3375" y="17179"/>
                  </a:lnTo>
                  <a:lnTo>
                    <a:pt x="13828" y="17179"/>
                  </a:lnTo>
                  <a:lnTo>
                    <a:pt x="13828" y="21600"/>
                  </a:lnTo>
                  <a:lnTo>
                    <a:pt x="21600" y="10800"/>
                  </a:lnTo>
                  <a:lnTo>
                    <a:pt x="13828" y="0"/>
                  </a:lnTo>
                  <a:close/>
                </a:path>
                <a:path w="21600" h="21600">
                  <a:moveTo>
                    <a:pt x="1350" y="4421"/>
                  </a:moveTo>
                  <a:lnTo>
                    <a:pt x="1350" y="17179"/>
                  </a:lnTo>
                  <a:lnTo>
                    <a:pt x="2700" y="17179"/>
                  </a:lnTo>
                  <a:lnTo>
                    <a:pt x="2700" y="4421"/>
                  </a:lnTo>
                  <a:lnTo>
                    <a:pt x="1350" y="4421"/>
                  </a:lnTo>
                  <a:close/>
                </a:path>
                <a:path w="21600" h="21600">
                  <a:moveTo>
                    <a:pt x="0" y="4421"/>
                  </a:moveTo>
                  <a:lnTo>
                    <a:pt x="0" y="17179"/>
                  </a:lnTo>
                  <a:lnTo>
                    <a:pt x="675" y="17179"/>
                  </a:lnTo>
                  <a:lnTo>
                    <a:pt x="675" y="4421"/>
                  </a:lnTo>
                  <a:lnTo>
                    <a:pt x="0" y="4421"/>
                  </a:lnTo>
                  <a:close/>
                </a:path>
              </a:pathLst>
            </a:custGeom>
            <a:solidFill>
              <a:srgbClr val="99FF99"/>
            </a:solidFill>
            <a:ln w="12700">
              <a:solidFill>
                <a:schemeClr val="tx1"/>
              </a:solidFill>
              <a:miter lim="800000"/>
              <a:headEnd type="none" w="sm" len="sm"/>
              <a:tailEnd type="none" w="sm" len="sm"/>
            </a:ln>
          </p:spPr>
          <p:txBody>
            <a:bodyPr wrap="none" anchor="ctr"/>
            <a:lstStyle/>
            <a:p>
              <a:endParaRPr lang="en-US"/>
            </a:p>
          </p:txBody>
        </p:sp>
        <p:sp>
          <p:nvSpPr>
            <p:cNvPr id="36892" name="Text Box 24">
              <a:extLst>
                <a:ext uri="{FF2B5EF4-FFF2-40B4-BE49-F238E27FC236}">
                  <a16:creationId xmlns:a16="http://schemas.microsoft.com/office/drawing/2014/main" id="{76724B42-B995-469E-BBB7-60852586D98A}"/>
                </a:ext>
              </a:extLst>
            </p:cNvPr>
            <p:cNvSpPr txBox="1">
              <a:spLocks noChangeArrowheads="1"/>
            </p:cNvSpPr>
            <p:nvPr/>
          </p:nvSpPr>
          <p:spPr bwMode="auto">
            <a:xfrm>
              <a:off x="927" y="2103"/>
              <a:ext cx="176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800" b="1" dirty="0">
                  <a:solidFill>
                    <a:schemeClr val="tx1"/>
                  </a:solidFill>
                  <a:latin typeface="Arial" panose="020B0604020202020204" pitchFamily="34" charset="0"/>
                </a:rPr>
                <a:t>Excess Solar,  </a:t>
              </a:r>
              <a:endParaRPr lang="en-US" altLang="en-US" sz="1800" b="1" i="1" dirty="0">
                <a:solidFill>
                  <a:schemeClr val="tx1"/>
                </a:solidFill>
                <a:latin typeface="Arial" panose="020B0604020202020204" pitchFamily="34" charset="0"/>
              </a:endParaRPr>
            </a:p>
            <a:p>
              <a:pPr>
                <a:spcBef>
                  <a:spcPct val="0"/>
                </a:spcBef>
                <a:buClrTx/>
                <a:buSzTx/>
                <a:buFontTx/>
                <a:buNone/>
              </a:pPr>
              <a:r>
                <a:rPr lang="en-US" altLang="en-US" sz="1800" b="1" i="1" dirty="0">
                  <a:solidFill>
                    <a:schemeClr val="tx1"/>
                  </a:solidFill>
                  <a:latin typeface="Arial" panose="020B0604020202020204" pitchFamily="34" charset="0"/>
                </a:rPr>
                <a:t>     1.0 MW IN</a:t>
              </a:r>
            </a:p>
            <a:p>
              <a:pPr>
                <a:spcBef>
                  <a:spcPct val="0"/>
                </a:spcBef>
                <a:buClrTx/>
                <a:buSzTx/>
                <a:buFontTx/>
                <a:buNone/>
              </a:pPr>
              <a:r>
                <a:rPr lang="en-US" altLang="en-US" sz="1800" b="1" dirty="0">
                  <a:solidFill>
                    <a:schemeClr val="tx1"/>
                  </a:solidFill>
                  <a:latin typeface="Arial" panose="020B0604020202020204" pitchFamily="34" charset="0"/>
                </a:rPr>
                <a:t>Wind, Off-peak grid</a:t>
              </a:r>
            </a:p>
          </p:txBody>
        </p:sp>
      </p:grpSp>
      <p:sp>
        <p:nvSpPr>
          <p:cNvPr id="36882" name="Rectangle 25">
            <a:extLst>
              <a:ext uri="{FF2B5EF4-FFF2-40B4-BE49-F238E27FC236}">
                <a16:creationId xmlns:a16="http://schemas.microsoft.com/office/drawing/2014/main" id="{CC8DE0EB-4AC0-4AB7-BA53-213E98F8A02F}"/>
              </a:ext>
            </a:extLst>
          </p:cNvPr>
          <p:cNvSpPr>
            <a:spLocks noChangeArrowheads="1"/>
          </p:cNvSpPr>
          <p:nvPr/>
        </p:nvSpPr>
        <p:spPr bwMode="auto">
          <a:xfrm>
            <a:off x="5440363" y="1771650"/>
            <a:ext cx="3292475" cy="3566160"/>
          </a:xfrm>
          <a:prstGeom prst="rect">
            <a:avLst/>
          </a:prstGeom>
          <a:noFill/>
          <a:ln w="12700">
            <a:solidFill>
              <a:schemeClr val="tx1"/>
            </a:solidFill>
            <a:prstDash val="lgDash"/>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83" name="AutoShape 26">
            <a:extLst>
              <a:ext uri="{FF2B5EF4-FFF2-40B4-BE49-F238E27FC236}">
                <a16:creationId xmlns:a16="http://schemas.microsoft.com/office/drawing/2014/main" id="{609CCF7F-3136-47CE-A09C-7E24C1CDADD3}"/>
              </a:ext>
            </a:extLst>
          </p:cNvPr>
          <p:cNvSpPr>
            <a:spLocks noChangeArrowheads="1"/>
          </p:cNvSpPr>
          <p:nvPr/>
        </p:nvSpPr>
        <p:spPr bwMode="auto">
          <a:xfrm flipV="1">
            <a:off x="6202363" y="2700338"/>
            <a:ext cx="366712" cy="655637"/>
          </a:xfrm>
          <a:prstGeom prst="upArrow">
            <a:avLst>
              <a:gd name="adj1" fmla="val 50000"/>
              <a:gd name="adj2" fmla="val 44697"/>
            </a:avLst>
          </a:prstGeom>
          <a:solidFill>
            <a:srgbClr val="6699FF"/>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84" name="Text Box 27">
            <a:extLst>
              <a:ext uri="{FF2B5EF4-FFF2-40B4-BE49-F238E27FC236}">
                <a16:creationId xmlns:a16="http://schemas.microsoft.com/office/drawing/2014/main" id="{C30C74C5-1752-448B-82DA-99A9C06B05FC}"/>
              </a:ext>
            </a:extLst>
          </p:cNvPr>
          <p:cNvSpPr txBox="1">
            <a:spLocks noChangeArrowheads="1"/>
          </p:cNvSpPr>
          <p:nvPr/>
        </p:nvSpPr>
        <p:spPr bwMode="auto">
          <a:xfrm>
            <a:off x="6399213" y="2825750"/>
            <a:ext cx="7366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r>
              <a:rPr lang="en-US" altLang="en-US" sz="1800" b="1">
                <a:solidFill>
                  <a:schemeClr val="tx1"/>
                </a:solidFill>
                <a:latin typeface="Arial" panose="020B0604020202020204" pitchFamily="34" charset="0"/>
              </a:rPr>
              <a:t>H</a:t>
            </a:r>
            <a:r>
              <a:rPr lang="en-US" altLang="en-US" sz="1800" b="1" baseline="-25000">
                <a:solidFill>
                  <a:schemeClr val="tx1"/>
                </a:solidFill>
                <a:latin typeface="Arial" panose="020B0604020202020204" pitchFamily="34" charset="0"/>
              </a:rPr>
              <a:t>2</a:t>
            </a:r>
            <a:r>
              <a:rPr lang="en-US" altLang="en-US" sz="1800" b="1">
                <a:solidFill>
                  <a:schemeClr val="tx1"/>
                </a:solidFill>
                <a:latin typeface="Arial" panose="020B0604020202020204" pitchFamily="34" charset="0"/>
              </a:rPr>
              <a:t>O</a:t>
            </a:r>
          </a:p>
        </p:txBody>
      </p:sp>
      <p:grpSp>
        <p:nvGrpSpPr>
          <p:cNvPr id="36885" name="Group 11">
            <a:extLst>
              <a:ext uri="{FF2B5EF4-FFF2-40B4-BE49-F238E27FC236}">
                <a16:creationId xmlns:a16="http://schemas.microsoft.com/office/drawing/2014/main" id="{D5F7A57A-A02C-4F99-9A50-AB66B766D8D7}"/>
              </a:ext>
            </a:extLst>
          </p:cNvPr>
          <p:cNvGrpSpPr>
            <a:grpSpLocks/>
          </p:cNvGrpSpPr>
          <p:nvPr/>
        </p:nvGrpSpPr>
        <p:grpSpPr bwMode="auto">
          <a:xfrm>
            <a:off x="3508375" y="4113213"/>
            <a:ext cx="2438400" cy="2284412"/>
            <a:chOff x="2400" y="2591"/>
            <a:chExt cx="1536" cy="1439"/>
          </a:xfrm>
        </p:grpSpPr>
        <p:sp>
          <p:nvSpPr>
            <p:cNvPr id="36888" name="AutoShape 12">
              <a:extLst>
                <a:ext uri="{FF2B5EF4-FFF2-40B4-BE49-F238E27FC236}">
                  <a16:creationId xmlns:a16="http://schemas.microsoft.com/office/drawing/2014/main" id="{20EBD3EE-3FE2-4D79-863F-4E96A5F7BE0F}"/>
                </a:ext>
              </a:extLst>
            </p:cNvPr>
            <p:cNvSpPr>
              <a:spLocks noChangeArrowheads="1"/>
            </p:cNvSpPr>
            <p:nvPr/>
          </p:nvSpPr>
          <p:spPr bwMode="auto">
            <a:xfrm rot="-3172839">
              <a:off x="2759" y="2894"/>
              <a:ext cx="1118" cy="1153"/>
            </a:xfrm>
            <a:prstGeom prst="sun">
              <a:avLst>
                <a:gd name="adj" fmla="val 25000"/>
              </a:avLst>
            </a:prstGeom>
            <a:solidFill>
              <a:srgbClr val="FFFF00"/>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89" name="AutoShape 13">
              <a:extLst>
                <a:ext uri="{FF2B5EF4-FFF2-40B4-BE49-F238E27FC236}">
                  <a16:creationId xmlns:a16="http://schemas.microsoft.com/office/drawing/2014/main" id="{5662D654-4606-4294-9256-43E46BE502BF}"/>
                </a:ext>
              </a:extLst>
            </p:cNvPr>
            <p:cNvSpPr>
              <a:spLocks noChangeArrowheads="1"/>
            </p:cNvSpPr>
            <p:nvPr/>
          </p:nvSpPr>
          <p:spPr bwMode="auto">
            <a:xfrm rot="2274168">
              <a:off x="3689" y="2591"/>
              <a:ext cx="247" cy="459"/>
            </a:xfrm>
            <a:prstGeom prst="upArrow">
              <a:avLst>
                <a:gd name="adj1" fmla="val 50000"/>
                <a:gd name="adj2" fmla="val 46457"/>
              </a:avLst>
            </a:prstGeom>
            <a:solidFill>
              <a:srgbClr val="FFFF00"/>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90" name="AutoShape 14">
              <a:extLst>
                <a:ext uri="{FF2B5EF4-FFF2-40B4-BE49-F238E27FC236}">
                  <a16:creationId xmlns:a16="http://schemas.microsoft.com/office/drawing/2014/main" id="{6668C725-8512-4D8A-A127-96B3AC83115A}"/>
                </a:ext>
              </a:extLst>
            </p:cNvPr>
            <p:cNvSpPr>
              <a:spLocks noChangeArrowheads="1"/>
            </p:cNvSpPr>
            <p:nvPr/>
          </p:nvSpPr>
          <p:spPr bwMode="auto">
            <a:xfrm rot="-2931580">
              <a:off x="2534" y="2679"/>
              <a:ext cx="231" cy="499"/>
            </a:xfrm>
            <a:prstGeom prst="upArrow">
              <a:avLst>
                <a:gd name="adj1" fmla="val 50000"/>
                <a:gd name="adj2" fmla="val 54004"/>
              </a:avLst>
            </a:prstGeom>
            <a:solidFill>
              <a:srgbClr val="FFFF00"/>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grpSp>
      <p:sp>
        <p:nvSpPr>
          <p:cNvPr id="36886" name="AutoShape 17">
            <a:extLst>
              <a:ext uri="{FF2B5EF4-FFF2-40B4-BE49-F238E27FC236}">
                <a16:creationId xmlns:a16="http://schemas.microsoft.com/office/drawing/2014/main" id="{CCA99241-58CD-4E0C-A40C-66DC5DA69A8D}"/>
              </a:ext>
            </a:extLst>
          </p:cNvPr>
          <p:cNvSpPr>
            <a:spLocks noChangeArrowheads="1"/>
          </p:cNvSpPr>
          <p:nvPr/>
        </p:nvSpPr>
        <p:spPr bwMode="auto">
          <a:xfrm rot="5400000">
            <a:off x="5351602" y="3452813"/>
            <a:ext cx="366713" cy="655638"/>
          </a:xfrm>
          <a:prstGeom prst="upArrow">
            <a:avLst>
              <a:gd name="adj1" fmla="val 50000"/>
              <a:gd name="adj2" fmla="val 44697"/>
            </a:avLst>
          </a:prstGeom>
          <a:solidFill>
            <a:srgbClr val="99FF99"/>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87" name="AutoShape 16">
            <a:extLst>
              <a:ext uri="{FF2B5EF4-FFF2-40B4-BE49-F238E27FC236}">
                <a16:creationId xmlns:a16="http://schemas.microsoft.com/office/drawing/2014/main" id="{FA7A7743-D345-4225-842A-27D5C000CEE6}"/>
              </a:ext>
            </a:extLst>
          </p:cNvPr>
          <p:cNvSpPr>
            <a:spLocks noChangeArrowheads="1"/>
          </p:cNvSpPr>
          <p:nvPr/>
        </p:nvSpPr>
        <p:spPr bwMode="auto">
          <a:xfrm rot="-5400000">
            <a:off x="5223669" y="2315369"/>
            <a:ext cx="366713" cy="549275"/>
          </a:xfrm>
          <a:prstGeom prst="upArrow">
            <a:avLst>
              <a:gd name="adj1" fmla="val 50000"/>
              <a:gd name="adj2" fmla="val 37446"/>
            </a:avLst>
          </a:prstGeom>
          <a:solidFill>
            <a:srgbClr val="00FF00"/>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0" name="Date Placeholder 3">
            <a:extLst>
              <a:ext uri="{FF2B5EF4-FFF2-40B4-BE49-F238E27FC236}">
                <a16:creationId xmlns:a16="http://schemas.microsoft.com/office/drawing/2014/main" id="{D9D1BBE3-BBEF-4BBB-90E4-3DF6333596EC}"/>
              </a:ext>
            </a:extLst>
          </p:cNvPr>
          <p:cNvSpPr txBox="1">
            <a:spLocks/>
          </p:cNvSpPr>
          <p:nvPr/>
        </p:nvSpPr>
        <p:spPr bwMode="auto">
          <a:xfrm>
            <a:off x="209550" y="6400800"/>
            <a:ext cx="8504640" cy="457200"/>
          </a:xfrm>
          <a:prstGeom prst="rect">
            <a:avLst/>
          </a:prstGeom>
          <a:ln>
            <a:miter lim="800000"/>
            <a:headEnd/>
            <a:tailEnd/>
          </a:ln>
        </p:spPr>
        <p:txBody>
          <a:bodyPr lIns="92075" tIns="46038" rIns="92075" bIns="46038" anchor="ctr"/>
          <a:ls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5pPr>
            <a:lvl6pPr marL="22860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6pPr>
            <a:lvl7pPr marL="27432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7pPr>
            <a:lvl8pPr marL="32004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8pPr>
            <a:lvl9pPr marL="36576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9pPr>
          </a:lstStyle>
          <a:p>
            <a:pPr eaLnBrk="1" hangingPunct="1">
              <a:defRPr/>
            </a:pPr>
            <a:r>
              <a:rPr lang="en-US" sz="1000">
                <a:effectLst>
                  <a:outerShdw blurRad="38100" dist="38100" dir="2700000" algn="tl">
                    <a:srgbClr val="C0C0C0"/>
                  </a:outerShdw>
                </a:effectLst>
                <a:cs typeface="+mn-cs"/>
              </a:rPr>
              <a:t>2020-2-02                                                                 LightFuel Solar-Amplified Electrolysis                                    Copyright 2020 LightFuel Co.</a:t>
            </a:r>
            <a:endParaRPr lang="en-US" sz="1000" dirty="0">
              <a:effectLst>
                <a:outerShdw blurRad="38100" dist="38100" dir="2700000" algn="tl">
                  <a:srgbClr val="C0C0C0"/>
                </a:outerShdw>
              </a:effectLst>
              <a:cs typeface="+mn-cs"/>
            </a:endParaRPr>
          </a:p>
        </p:txBody>
      </p:sp>
    </p:spTree>
    <p:extLst>
      <p:ext uri="{BB962C8B-B14F-4D97-AF65-F5344CB8AC3E}">
        <p14:creationId xmlns:p14="http://schemas.microsoft.com/office/powerpoint/2010/main" val="359506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Rectangle 2">
            <a:extLst>
              <a:ext uri="{FF2B5EF4-FFF2-40B4-BE49-F238E27FC236}">
                <a16:creationId xmlns:a16="http://schemas.microsoft.com/office/drawing/2014/main" id="{CC04369C-5D2C-4617-AFAD-8FFF685259FC}"/>
              </a:ext>
            </a:extLst>
          </p:cNvPr>
          <p:cNvSpPr>
            <a:spLocks noGrp="1" noChangeArrowheads="1"/>
          </p:cNvSpPr>
          <p:nvPr>
            <p:ph type="title"/>
          </p:nvPr>
        </p:nvSpPr>
        <p:spPr>
          <a:xfrm>
            <a:off x="3783013" y="219075"/>
            <a:ext cx="4949825" cy="1143000"/>
          </a:xfrm>
        </p:spPr>
        <p:txBody>
          <a:bodyPr/>
          <a:lstStyle/>
          <a:p>
            <a:pPr algn="l" eaLnBrk="1" hangingPunct="1"/>
            <a:r>
              <a:rPr lang="en-US" altLang="en-US" sz="3400" dirty="0">
                <a:solidFill>
                  <a:schemeClr val="tx1"/>
                </a:solidFill>
                <a:effectLst/>
              </a:rPr>
              <a:t>Electrical Power Storage</a:t>
            </a:r>
            <a:br>
              <a:rPr lang="en-US" altLang="en-US" sz="2000" dirty="0">
                <a:solidFill>
                  <a:schemeClr val="tx1"/>
                </a:solidFill>
                <a:effectLst/>
              </a:rPr>
            </a:br>
            <a:r>
              <a:rPr lang="en-US" altLang="en-US" sz="2800" cap="small" dirty="0">
                <a:solidFill>
                  <a:schemeClr val="tx1"/>
                </a:solidFill>
                <a:effectLst/>
              </a:rPr>
              <a:t>System diagram: Direct-use  </a:t>
            </a:r>
          </a:p>
        </p:txBody>
      </p:sp>
      <p:sp>
        <p:nvSpPr>
          <p:cNvPr id="19" name="Slide Number Placeholder 5">
            <a:extLst>
              <a:ext uri="{FF2B5EF4-FFF2-40B4-BE49-F238E27FC236}">
                <a16:creationId xmlns:a16="http://schemas.microsoft.com/office/drawing/2014/main" id="{B6CEA862-CEB3-403A-9C87-9E5E353FEBA2}"/>
              </a:ext>
            </a:extLst>
          </p:cNvPr>
          <p:cNvSpPr>
            <a:spLocks noGrp="1"/>
          </p:cNvSpPr>
          <p:nvPr>
            <p:ph type="sldNum" sz="quarter" idx="11"/>
          </p:nvPr>
        </p:nvSpPr>
        <p:spPr/>
        <p:txBody>
          <a:bodyPr/>
          <a:lstStyle>
            <a:lvl1pPr eaLnBrk="0" hangingPunct="0">
              <a:defRPr sz="2400">
                <a:solidFill>
                  <a:schemeClr val="tx1"/>
                </a:solidFill>
                <a:latin typeface="Tahoma" panose="020B0604030504040204" pitchFamily="34" charset="0"/>
                <a:cs typeface="Tahoma" panose="020B0604030504040204" pitchFamily="34" charset="0"/>
              </a:defRPr>
            </a:lvl1pPr>
            <a:lvl2pPr marL="742950" indent="-285750" eaLnBrk="0" hangingPunct="0">
              <a:defRPr sz="2400">
                <a:solidFill>
                  <a:schemeClr val="tx1"/>
                </a:solidFill>
                <a:latin typeface="Tahoma" panose="020B0604030504040204" pitchFamily="34" charset="0"/>
                <a:cs typeface="Tahoma" panose="020B0604030504040204" pitchFamily="34" charset="0"/>
              </a:defRPr>
            </a:lvl2pPr>
            <a:lvl3pPr marL="1143000" indent="-228600" eaLnBrk="0" hangingPunct="0">
              <a:defRPr sz="2400">
                <a:solidFill>
                  <a:schemeClr val="tx1"/>
                </a:solidFill>
                <a:latin typeface="Tahoma" panose="020B0604030504040204" pitchFamily="34" charset="0"/>
                <a:cs typeface="Tahoma" panose="020B0604030504040204" pitchFamily="34" charset="0"/>
              </a:defRPr>
            </a:lvl3pPr>
            <a:lvl4pPr marL="1600200" indent="-228600" eaLnBrk="0" hangingPunct="0">
              <a:defRPr sz="2400">
                <a:solidFill>
                  <a:schemeClr val="tx1"/>
                </a:solidFill>
                <a:latin typeface="Tahoma" panose="020B0604030504040204" pitchFamily="34" charset="0"/>
                <a:cs typeface="Tahoma" panose="020B0604030504040204" pitchFamily="34" charset="0"/>
              </a:defRPr>
            </a:lvl4pPr>
            <a:lvl5pPr marL="2057400" indent="-228600" eaLnBrk="0" hangingPunct="0">
              <a:defRPr sz="24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9pPr>
          </a:lstStyle>
          <a:p>
            <a:pPr eaLnBrk="1" hangingPunct="1">
              <a:defRPr/>
            </a:pPr>
            <a:fld id="{28E0B62A-2AAB-40B3-94F2-E2BDB3661D53}" type="slidenum">
              <a:rPr lang="en-US" altLang="en-US" sz="1000"/>
              <a:pPr eaLnBrk="1" hangingPunct="1">
                <a:defRPr/>
              </a:pPr>
              <a:t>2</a:t>
            </a:fld>
            <a:endParaRPr lang="en-US" altLang="en-US" sz="1000"/>
          </a:p>
        </p:txBody>
      </p:sp>
      <p:sp>
        <p:nvSpPr>
          <p:cNvPr id="31751" name="Text Box 3">
            <a:extLst>
              <a:ext uri="{FF2B5EF4-FFF2-40B4-BE49-F238E27FC236}">
                <a16:creationId xmlns:a16="http://schemas.microsoft.com/office/drawing/2014/main" id="{9DB021B6-146E-4479-A1AF-DE0F664E2E64}"/>
              </a:ext>
            </a:extLst>
          </p:cNvPr>
          <p:cNvSpPr txBox="1">
            <a:spLocks noChangeArrowheads="1"/>
          </p:cNvSpPr>
          <p:nvPr/>
        </p:nvSpPr>
        <p:spPr bwMode="auto">
          <a:xfrm>
            <a:off x="5527675" y="3252787"/>
            <a:ext cx="3109913" cy="2011680"/>
          </a:xfrm>
          <a:prstGeom prst="rect">
            <a:avLst/>
          </a:prstGeom>
          <a:solidFill>
            <a:srgbClr val="0070C0"/>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br>
              <a:rPr lang="en-US" altLang="en-US" sz="1800" b="1" dirty="0">
                <a:solidFill>
                  <a:schemeClr val="tx1"/>
                </a:solidFill>
                <a:latin typeface="Arial" panose="020B0604020202020204" pitchFamily="34" charset="0"/>
              </a:rPr>
            </a:br>
            <a:r>
              <a:rPr lang="en-US" altLang="en-US" sz="1800" b="1" dirty="0">
                <a:solidFill>
                  <a:schemeClr val="tx1"/>
                </a:solidFill>
                <a:latin typeface="Arial" panose="020B0604020202020204" pitchFamily="34" charset="0"/>
              </a:rPr>
              <a:t>  </a:t>
            </a:r>
            <a:r>
              <a:rPr lang="en-US" altLang="en-US" sz="2400" b="1" cap="small" dirty="0">
                <a:solidFill>
                  <a:schemeClr val="bg1"/>
                </a:solidFill>
                <a:latin typeface="Arial" panose="020B0604020202020204" pitchFamily="34" charset="0"/>
              </a:rPr>
              <a:t>LightFuel</a:t>
            </a:r>
            <a:r>
              <a:rPr lang="en-US" altLang="en-US" sz="1600" b="1" cap="small" dirty="0">
                <a:solidFill>
                  <a:schemeClr val="bg1"/>
                </a:solidFill>
                <a:latin typeface="Arial" panose="020B0604020202020204" pitchFamily="34" charset="0"/>
                <a:cs typeface="Arial" panose="020B0604020202020204" pitchFamily="34" charset="0"/>
              </a:rPr>
              <a:t>®</a:t>
            </a:r>
            <a:r>
              <a:rPr lang="en-US" altLang="en-US" sz="2400" b="1" cap="small" dirty="0">
                <a:solidFill>
                  <a:schemeClr val="bg1"/>
                </a:solidFill>
                <a:latin typeface="Arial" panose="020B0604020202020204" pitchFamily="34" charset="0"/>
              </a:rPr>
              <a:t> Array</a:t>
            </a:r>
          </a:p>
          <a:p>
            <a:pPr algn="ctr">
              <a:spcBef>
                <a:spcPct val="0"/>
              </a:spcBef>
              <a:buClrTx/>
              <a:buSzTx/>
              <a:buFontTx/>
              <a:buNone/>
            </a:pPr>
            <a:endParaRPr lang="en-US" altLang="en-US" sz="1800" b="1" dirty="0">
              <a:solidFill>
                <a:schemeClr val="tx1"/>
              </a:solidFill>
              <a:latin typeface="Arial" panose="020B0604020202020204" pitchFamily="34" charset="0"/>
            </a:endParaRPr>
          </a:p>
        </p:txBody>
      </p:sp>
      <p:sp>
        <p:nvSpPr>
          <p:cNvPr id="31752" name="Text Box 4">
            <a:extLst>
              <a:ext uri="{FF2B5EF4-FFF2-40B4-BE49-F238E27FC236}">
                <a16:creationId xmlns:a16="http://schemas.microsoft.com/office/drawing/2014/main" id="{3AB4995F-CE17-4A5D-B705-2EE5C0B66BD4}"/>
              </a:ext>
            </a:extLst>
          </p:cNvPr>
          <p:cNvSpPr txBox="1">
            <a:spLocks noChangeArrowheads="1"/>
          </p:cNvSpPr>
          <p:nvPr/>
        </p:nvSpPr>
        <p:spPr bwMode="auto">
          <a:xfrm>
            <a:off x="7372351" y="1854200"/>
            <a:ext cx="1265237" cy="957263"/>
          </a:xfrm>
          <a:prstGeom prst="rect">
            <a:avLst/>
          </a:prstGeom>
          <a:solidFill>
            <a:schemeClr val="accent2">
              <a:lumMod val="60000"/>
              <a:lumOff val="40000"/>
            </a:schemeClr>
          </a:solidFill>
          <a:ln w="9525">
            <a:solidFill>
              <a:schemeClr val="tx1"/>
            </a:solidFill>
            <a:miter lim="800000"/>
            <a:headEnd/>
            <a:tailEnd/>
          </a:ln>
        </p:spPr>
        <p:txBody>
          <a:bodyPr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endParaRPr lang="en-US" altLang="en-US" sz="1800" b="1" dirty="0">
              <a:solidFill>
                <a:schemeClr val="tx1"/>
              </a:solidFill>
              <a:latin typeface="Arial" panose="020B0604020202020204" pitchFamily="34" charset="0"/>
            </a:endParaRPr>
          </a:p>
          <a:p>
            <a:pPr algn="ctr">
              <a:spcBef>
                <a:spcPct val="0"/>
              </a:spcBef>
              <a:buClrTx/>
              <a:buSzTx/>
              <a:buFontTx/>
              <a:buNone/>
            </a:pPr>
            <a:r>
              <a:rPr lang="en-US" altLang="en-US" sz="1800" b="1" dirty="0">
                <a:solidFill>
                  <a:schemeClr val="tx1"/>
                </a:solidFill>
                <a:latin typeface="Arial" panose="020B0604020202020204" pitchFamily="34" charset="0"/>
              </a:rPr>
              <a:t>Hydrogen Storage</a:t>
            </a:r>
          </a:p>
          <a:p>
            <a:pPr algn="ctr">
              <a:spcBef>
                <a:spcPct val="0"/>
              </a:spcBef>
              <a:buClrTx/>
              <a:buSzTx/>
              <a:buFontTx/>
              <a:buNone/>
            </a:pPr>
            <a:endParaRPr lang="en-US" altLang="en-US" sz="1800" b="1" dirty="0">
              <a:solidFill>
                <a:schemeClr val="tx1"/>
              </a:solidFill>
              <a:latin typeface="Arial" panose="020B0604020202020204" pitchFamily="34" charset="0"/>
            </a:endParaRPr>
          </a:p>
        </p:txBody>
      </p:sp>
      <p:sp>
        <p:nvSpPr>
          <p:cNvPr id="31753" name="Text Box 5">
            <a:extLst>
              <a:ext uri="{FF2B5EF4-FFF2-40B4-BE49-F238E27FC236}">
                <a16:creationId xmlns:a16="http://schemas.microsoft.com/office/drawing/2014/main" id="{658FBFDB-6283-4F83-81D5-D4BC06CD4529}"/>
              </a:ext>
            </a:extLst>
          </p:cNvPr>
          <p:cNvSpPr txBox="1">
            <a:spLocks noChangeArrowheads="1"/>
          </p:cNvSpPr>
          <p:nvPr/>
        </p:nvSpPr>
        <p:spPr bwMode="auto">
          <a:xfrm>
            <a:off x="5507038" y="1854200"/>
            <a:ext cx="1751012" cy="960438"/>
          </a:xfrm>
          <a:prstGeom prst="rect">
            <a:avLst/>
          </a:prstGeom>
          <a:solidFill>
            <a:schemeClr val="accent2">
              <a:lumMod val="40000"/>
              <a:lumOff val="60000"/>
            </a:schemeClr>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endParaRPr lang="en-US" altLang="en-US" sz="1800" b="1">
              <a:solidFill>
                <a:schemeClr val="tx1"/>
              </a:solidFill>
              <a:latin typeface="Arial" panose="020B0604020202020204" pitchFamily="34" charset="0"/>
            </a:endParaRPr>
          </a:p>
          <a:p>
            <a:pPr algn="ctr">
              <a:spcBef>
                <a:spcPct val="0"/>
              </a:spcBef>
              <a:buClrTx/>
              <a:buSzTx/>
              <a:buFontTx/>
              <a:buNone/>
            </a:pPr>
            <a:r>
              <a:rPr lang="en-US" altLang="en-US" sz="1800" b="1">
                <a:solidFill>
                  <a:schemeClr val="tx1"/>
                </a:solidFill>
                <a:latin typeface="Arial" panose="020B0604020202020204" pitchFamily="34" charset="0"/>
              </a:rPr>
              <a:t>Fuel Cell</a:t>
            </a:r>
          </a:p>
        </p:txBody>
      </p:sp>
      <p:sp>
        <p:nvSpPr>
          <p:cNvPr id="31754" name="Text Box 6">
            <a:extLst>
              <a:ext uri="{FF2B5EF4-FFF2-40B4-BE49-F238E27FC236}">
                <a16:creationId xmlns:a16="http://schemas.microsoft.com/office/drawing/2014/main" id="{E2C86944-BECE-479B-9BF3-9898DA0B15B1}"/>
              </a:ext>
            </a:extLst>
          </p:cNvPr>
          <p:cNvSpPr txBox="1">
            <a:spLocks noChangeArrowheads="1"/>
          </p:cNvSpPr>
          <p:nvPr/>
        </p:nvSpPr>
        <p:spPr bwMode="auto">
          <a:xfrm>
            <a:off x="4027488" y="1852613"/>
            <a:ext cx="1308100" cy="958850"/>
          </a:xfrm>
          <a:prstGeom prst="rect">
            <a:avLst/>
          </a:prstGeom>
          <a:solidFill>
            <a:srgbClr val="EAEAEA"/>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r>
              <a:rPr lang="en-US" altLang="en-US" sz="1800" b="1">
                <a:solidFill>
                  <a:schemeClr val="tx1"/>
                </a:solidFill>
                <a:latin typeface="Arial" panose="020B0604020202020204" pitchFamily="34" charset="0"/>
              </a:rPr>
              <a:t>Power</a:t>
            </a:r>
          </a:p>
          <a:p>
            <a:pPr algn="ctr">
              <a:spcBef>
                <a:spcPct val="0"/>
              </a:spcBef>
              <a:buClrTx/>
              <a:buSzTx/>
              <a:buFontTx/>
              <a:buNone/>
            </a:pPr>
            <a:r>
              <a:rPr lang="en-US" altLang="en-US" sz="1800" b="1">
                <a:solidFill>
                  <a:schemeClr val="tx1"/>
                </a:solidFill>
                <a:latin typeface="Arial" panose="020B0604020202020204" pitchFamily="34" charset="0"/>
              </a:rPr>
              <a:t>Interface</a:t>
            </a:r>
          </a:p>
          <a:p>
            <a:pPr algn="ctr">
              <a:spcBef>
                <a:spcPct val="0"/>
              </a:spcBef>
              <a:buClrTx/>
              <a:buSzTx/>
              <a:buFontTx/>
              <a:buNone/>
            </a:pPr>
            <a:r>
              <a:rPr lang="en-US" altLang="en-US" sz="1800" b="1">
                <a:solidFill>
                  <a:schemeClr val="tx1"/>
                </a:solidFill>
                <a:latin typeface="Arial" panose="020B0604020202020204" pitchFamily="34" charset="0"/>
              </a:rPr>
              <a:t>Unit</a:t>
            </a:r>
          </a:p>
          <a:p>
            <a:pPr algn="ctr">
              <a:spcBef>
                <a:spcPct val="0"/>
              </a:spcBef>
              <a:buClrTx/>
              <a:buSzTx/>
              <a:buFontTx/>
              <a:buNone/>
            </a:pPr>
            <a:r>
              <a:rPr lang="en-US" altLang="en-US" sz="1800" b="1">
                <a:solidFill>
                  <a:schemeClr val="tx1"/>
                </a:solidFill>
                <a:latin typeface="Arial" panose="020B0604020202020204" pitchFamily="34" charset="0"/>
              </a:rPr>
              <a:t> </a:t>
            </a:r>
          </a:p>
        </p:txBody>
      </p:sp>
      <p:sp>
        <p:nvSpPr>
          <p:cNvPr id="31755" name="Text Box 7">
            <a:extLst>
              <a:ext uri="{FF2B5EF4-FFF2-40B4-BE49-F238E27FC236}">
                <a16:creationId xmlns:a16="http://schemas.microsoft.com/office/drawing/2014/main" id="{E6718533-86B5-4A44-8919-8A574EA395A3}"/>
              </a:ext>
            </a:extLst>
          </p:cNvPr>
          <p:cNvSpPr txBox="1">
            <a:spLocks noChangeArrowheads="1"/>
          </p:cNvSpPr>
          <p:nvPr/>
        </p:nvSpPr>
        <p:spPr bwMode="auto">
          <a:xfrm>
            <a:off x="4024313" y="3290888"/>
            <a:ext cx="1309687" cy="960437"/>
          </a:xfrm>
          <a:prstGeom prst="rect">
            <a:avLst/>
          </a:prstGeom>
          <a:solidFill>
            <a:srgbClr val="EAEAEA"/>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r>
              <a:rPr lang="en-US" altLang="en-US" sz="1800" b="1">
                <a:solidFill>
                  <a:schemeClr val="tx1"/>
                </a:solidFill>
                <a:latin typeface="Arial" panose="020B0604020202020204" pitchFamily="34" charset="0"/>
              </a:rPr>
              <a:t>Switched Mode </a:t>
            </a:r>
          </a:p>
          <a:p>
            <a:pPr algn="ctr">
              <a:spcBef>
                <a:spcPct val="0"/>
              </a:spcBef>
              <a:buClrTx/>
              <a:buSzTx/>
              <a:buFontTx/>
              <a:buNone/>
            </a:pPr>
            <a:r>
              <a:rPr lang="en-US" altLang="en-US" sz="1800" b="1">
                <a:solidFill>
                  <a:schemeClr val="tx1"/>
                </a:solidFill>
                <a:latin typeface="Arial" panose="020B0604020202020204" pitchFamily="34" charset="0"/>
              </a:rPr>
              <a:t>P. S.</a:t>
            </a:r>
          </a:p>
        </p:txBody>
      </p:sp>
      <p:sp>
        <p:nvSpPr>
          <p:cNvPr id="31756" name="AutoShape 16">
            <a:extLst>
              <a:ext uri="{FF2B5EF4-FFF2-40B4-BE49-F238E27FC236}">
                <a16:creationId xmlns:a16="http://schemas.microsoft.com/office/drawing/2014/main" id="{8F9F3A53-B45E-44C9-965C-2C6069CC31F0}"/>
              </a:ext>
            </a:extLst>
          </p:cNvPr>
          <p:cNvSpPr>
            <a:spLocks noChangeArrowheads="1"/>
          </p:cNvSpPr>
          <p:nvPr/>
        </p:nvSpPr>
        <p:spPr bwMode="auto">
          <a:xfrm rot="-3172839">
            <a:off x="4077494" y="4595019"/>
            <a:ext cx="1774825" cy="1830387"/>
          </a:xfrm>
          <a:prstGeom prst="sun">
            <a:avLst>
              <a:gd name="adj" fmla="val 25000"/>
            </a:avLst>
          </a:prstGeom>
          <a:solidFill>
            <a:srgbClr val="FFFF00"/>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1757" name="AutoShape 18">
            <a:extLst>
              <a:ext uri="{FF2B5EF4-FFF2-40B4-BE49-F238E27FC236}">
                <a16:creationId xmlns:a16="http://schemas.microsoft.com/office/drawing/2014/main" id="{A9196D19-1FA4-4F39-A8C1-454D067A4E71}"/>
              </a:ext>
            </a:extLst>
          </p:cNvPr>
          <p:cNvSpPr>
            <a:spLocks noChangeArrowheads="1"/>
          </p:cNvSpPr>
          <p:nvPr/>
        </p:nvSpPr>
        <p:spPr bwMode="auto">
          <a:xfrm rot="-2931580">
            <a:off x="3721101" y="4252912"/>
            <a:ext cx="366712" cy="792163"/>
          </a:xfrm>
          <a:prstGeom prst="upArrow">
            <a:avLst>
              <a:gd name="adj1" fmla="val 50000"/>
              <a:gd name="adj2" fmla="val 54004"/>
            </a:avLst>
          </a:prstGeom>
          <a:solidFill>
            <a:srgbClr val="FFFF00"/>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1758" name="AutoShape 19">
            <a:extLst>
              <a:ext uri="{FF2B5EF4-FFF2-40B4-BE49-F238E27FC236}">
                <a16:creationId xmlns:a16="http://schemas.microsoft.com/office/drawing/2014/main" id="{040F7578-CC17-45E4-8C85-E5787C82B9DE}"/>
              </a:ext>
            </a:extLst>
          </p:cNvPr>
          <p:cNvSpPr>
            <a:spLocks noChangeArrowheads="1"/>
          </p:cNvSpPr>
          <p:nvPr/>
        </p:nvSpPr>
        <p:spPr bwMode="auto">
          <a:xfrm>
            <a:off x="4557713" y="2713038"/>
            <a:ext cx="366712" cy="655637"/>
          </a:xfrm>
          <a:prstGeom prst="upArrow">
            <a:avLst>
              <a:gd name="adj1" fmla="val 50000"/>
              <a:gd name="adj2" fmla="val 44697"/>
            </a:avLst>
          </a:prstGeom>
          <a:solidFill>
            <a:srgbClr val="99FF99"/>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1759" name="AutoShape 24">
            <a:extLst>
              <a:ext uri="{FF2B5EF4-FFF2-40B4-BE49-F238E27FC236}">
                <a16:creationId xmlns:a16="http://schemas.microsoft.com/office/drawing/2014/main" id="{07E0C7FA-E303-49DA-BADE-D49059B946D4}"/>
              </a:ext>
            </a:extLst>
          </p:cNvPr>
          <p:cNvSpPr>
            <a:spLocks noChangeArrowheads="1"/>
          </p:cNvSpPr>
          <p:nvPr/>
        </p:nvSpPr>
        <p:spPr bwMode="auto">
          <a:xfrm>
            <a:off x="1009650" y="1473200"/>
            <a:ext cx="2916238" cy="1692275"/>
          </a:xfrm>
          <a:prstGeom prst="leftArrow">
            <a:avLst>
              <a:gd name="adj1" fmla="val 57037"/>
              <a:gd name="adj2" fmla="val 63984"/>
            </a:avLst>
          </a:prstGeom>
          <a:solidFill>
            <a:srgbClr val="99FF99"/>
          </a:solidFill>
          <a:ln w="12700">
            <a:solidFill>
              <a:schemeClr val="tx1"/>
            </a:solidFill>
            <a:miter lim="800000"/>
            <a:headEnd type="none" w="sm" len="sm"/>
            <a:tailEnd type="none" w="sm" len="sm"/>
          </a:ln>
        </p:spPr>
        <p:txBody>
          <a:bodyPr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1760" name="Text Box 25">
            <a:extLst>
              <a:ext uri="{FF2B5EF4-FFF2-40B4-BE49-F238E27FC236}">
                <a16:creationId xmlns:a16="http://schemas.microsoft.com/office/drawing/2014/main" id="{5BACC52A-387D-427B-80FE-7C1CAC7C0E3A}"/>
              </a:ext>
            </a:extLst>
          </p:cNvPr>
          <p:cNvSpPr txBox="1">
            <a:spLocks noChangeArrowheads="1"/>
          </p:cNvSpPr>
          <p:nvPr/>
        </p:nvSpPr>
        <p:spPr bwMode="auto">
          <a:xfrm>
            <a:off x="1322388" y="1844675"/>
            <a:ext cx="266858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800" b="1" dirty="0">
                <a:solidFill>
                  <a:schemeClr val="tx1"/>
                </a:solidFill>
                <a:latin typeface="Arial" panose="020B0604020202020204" pitchFamily="34" charset="0"/>
              </a:rPr>
              <a:t>         	 </a:t>
            </a:r>
          </a:p>
          <a:p>
            <a:pPr>
              <a:spcBef>
                <a:spcPct val="0"/>
              </a:spcBef>
              <a:buClrTx/>
              <a:buSzTx/>
              <a:buFontTx/>
              <a:buNone/>
            </a:pPr>
            <a:r>
              <a:rPr lang="en-US" altLang="en-US" sz="1800" b="1" i="1" dirty="0">
                <a:solidFill>
                  <a:schemeClr val="tx1"/>
                </a:solidFill>
                <a:latin typeface="Arial" panose="020B0604020202020204" pitchFamily="34" charset="0"/>
              </a:rPr>
              <a:t>1 MW OUT</a:t>
            </a:r>
            <a:r>
              <a:rPr lang="en-US" altLang="en-US" sz="1800" b="1" dirty="0">
                <a:solidFill>
                  <a:schemeClr val="tx1"/>
                </a:solidFill>
                <a:latin typeface="Arial" panose="020B0604020202020204" pitchFamily="34" charset="0"/>
              </a:rPr>
              <a:t> </a:t>
            </a:r>
            <a:br>
              <a:rPr lang="en-US" altLang="en-US" sz="1800" b="1" dirty="0">
                <a:solidFill>
                  <a:schemeClr val="tx1"/>
                </a:solidFill>
                <a:latin typeface="Arial" panose="020B0604020202020204" pitchFamily="34" charset="0"/>
              </a:rPr>
            </a:br>
            <a:r>
              <a:rPr lang="en-US" altLang="en-US" sz="1800" b="1" dirty="0">
                <a:solidFill>
                  <a:schemeClr val="tx1"/>
                </a:solidFill>
                <a:latin typeface="Arial" panose="020B0604020202020204" pitchFamily="34" charset="0"/>
              </a:rPr>
              <a:t>                to load                                	 </a:t>
            </a:r>
            <a:endParaRPr lang="en-US" altLang="en-US" sz="1800" b="1" i="1" dirty="0">
              <a:solidFill>
                <a:schemeClr val="tx1"/>
              </a:solidFill>
              <a:latin typeface="Arial" panose="020B0604020202020204" pitchFamily="34" charset="0"/>
            </a:endParaRPr>
          </a:p>
        </p:txBody>
      </p:sp>
      <p:sp>
        <p:nvSpPr>
          <p:cNvPr id="31761" name="AutoShape 27">
            <a:extLst>
              <a:ext uri="{FF2B5EF4-FFF2-40B4-BE49-F238E27FC236}">
                <a16:creationId xmlns:a16="http://schemas.microsoft.com/office/drawing/2014/main" id="{B45E5576-D96F-4E6B-84AE-0A80893C103E}"/>
              </a:ext>
            </a:extLst>
          </p:cNvPr>
          <p:cNvSpPr>
            <a:spLocks noChangeArrowheads="1"/>
          </p:cNvSpPr>
          <p:nvPr/>
        </p:nvSpPr>
        <p:spPr bwMode="auto">
          <a:xfrm>
            <a:off x="1203325" y="2944813"/>
            <a:ext cx="2916238" cy="1690687"/>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17694720 60000 65536"/>
              <a:gd name="T9" fmla="*/ 11796480 60000 65536"/>
              <a:gd name="T10" fmla="*/ 5898240 60000 65536"/>
              <a:gd name="T11" fmla="*/ 0 60000 65536"/>
              <a:gd name="T12" fmla="*/ 3375 w 21600"/>
              <a:gd name="T13" fmla="*/ 4421 h 21600"/>
              <a:gd name="T14" fmla="*/ 17009 w 21600"/>
              <a:gd name="T15" fmla="*/ 17179 h 21600"/>
            </a:gdLst>
            <a:ahLst/>
            <a:cxnLst>
              <a:cxn ang="T8">
                <a:pos x="T0" y="T1"/>
              </a:cxn>
              <a:cxn ang="T9">
                <a:pos x="T2" y="T3"/>
              </a:cxn>
              <a:cxn ang="T10">
                <a:pos x="T4" y="T5"/>
              </a:cxn>
              <a:cxn ang="T11">
                <a:pos x="T6" y="T7"/>
              </a:cxn>
            </a:cxnLst>
            <a:rect l="T12" t="T13" r="T14" b="T15"/>
            <a:pathLst>
              <a:path w="21600" h="21600">
                <a:moveTo>
                  <a:pt x="13828" y="0"/>
                </a:moveTo>
                <a:lnTo>
                  <a:pt x="13828" y="4421"/>
                </a:lnTo>
                <a:lnTo>
                  <a:pt x="3375" y="4421"/>
                </a:lnTo>
                <a:lnTo>
                  <a:pt x="3375" y="17179"/>
                </a:lnTo>
                <a:lnTo>
                  <a:pt x="13828" y="17179"/>
                </a:lnTo>
                <a:lnTo>
                  <a:pt x="13828" y="21600"/>
                </a:lnTo>
                <a:lnTo>
                  <a:pt x="21600" y="10800"/>
                </a:lnTo>
                <a:lnTo>
                  <a:pt x="13828" y="0"/>
                </a:lnTo>
                <a:close/>
              </a:path>
              <a:path w="21600" h="21600">
                <a:moveTo>
                  <a:pt x="1350" y="4421"/>
                </a:moveTo>
                <a:lnTo>
                  <a:pt x="1350" y="17179"/>
                </a:lnTo>
                <a:lnTo>
                  <a:pt x="2700" y="17179"/>
                </a:lnTo>
                <a:lnTo>
                  <a:pt x="2700" y="4421"/>
                </a:lnTo>
                <a:lnTo>
                  <a:pt x="1350" y="4421"/>
                </a:lnTo>
                <a:close/>
              </a:path>
              <a:path w="21600" h="21600">
                <a:moveTo>
                  <a:pt x="0" y="4421"/>
                </a:moveTo>
                <a:lnTo>
                  <a:pt x="0" y="17179"/>
                </a:lnTo>
                <a:lnTo>
                  <a:pt x="675" y="17179"/>
                </a:lnTo>
                <a:lnTo>
                  <a:pt x="675" y="4421"/>
                </a:lnTo>
                <a:lnTo>
                  <a:pt x="0" y="4421"/>
                </a:lnTo>
                <a:close/>
              </a:path>
            </a:pathLst>
          </a:custGeom>
          <a:solidFill>
            <a:srgbClr val="99FF99"/>
          </a:solidFill>
          <a:ln w="12700">
            <a:solidFill>
              <a:schemeClr val="tx1"/>
            </a:solidFill>
            <a:miter lim="800000"/>
            <a:headEnd type="none" w="sm" len="sm"/>
            <a:tailEnd type="none" w="sm" len="sm"/>
          </a:ln>
        </p:spPr>
        <p:txBody>
          <a:bodyPr wrap="none" anchor="ctr"/>
          <a:lstStyle/>
          <a:p>
            <a:endParaRPr lang="en-US"/>
          </a:p>
        </p:txBody>
      </p:sp>
      <p:sp>
        <p:nvSpPr>
          <p:cNvPr id="31762" name="Text Box 28">
            <a:extLst>
              <a:ext uri="{FF2B5EF4-FFF2-40B4-BE49-F238E27FC236}">
                <a16:creationId xmlns:a16="http://schemas.microsoft.com/office/drawing/2014/main" id="{08547095-B4D4-4DC2-95CB-BE96FA8AF534}"/>
              </a:ext>
            </a:extLst>
          </p:cNvPr>
          <p:cNvSpPr txBox="1">
            <a:spLocks noChangeArrowheads="1"/>
          </p:cNvSpPr>
          <p:nvPr/>
        </p:nvSpPr>
        <p:spPr bwMode="auto">
          <a:xfrm>
            <a:off x="1239838" y="3338513"/>
            <a:ext cx="294798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800" b="1" dirty="0">
                <a:solidFill>
                  <a:schemeClr val="tx1"/>
                </a:solidFill>
                <a:latin typeface="Arial" panose="020B0604020202020204" pitchFamily="34" charset="0"/>
              </a:rPr>
              <a:t>Direct-use Solar,  </a:t>
            </a:r>
            <a:endParaRPr lang="en-US" altLang="en-US" sz="1800" b="1" i="1" dirty="0">
              <a:solidFill>
                <a:schemeClr val="tx1"/>
              </a:solidFill>
              <a:latin typeface="Arial" panose="020B0604020202020204" pitchFamily="34" charset="0"/>
            </a:endParaRPr>
          </a:p>
          <a:p>
            <a:pPr>
              <a:spcBef>
                <a:spcPct val="0"/>
              </a:spcBef>
              <a:buClrTx/>
              <a:buSzTx/>
              <a:buFontTx/>
              <a:buNone/>
            </a:pPr>
            <a:r>
              <a:rPr lang="en-US" altLang="en-US" sz="1800" b="1" i="1" dirty="0">
                <a:solidFill>
                  <a:schemeClr val="tx1"/>
                </a:solidFill>
                <a:latin typeface="Arial" panose="020B0604020202020204" pitchFamily="34" charset="0"/>
              </a:rPr>
              <a:t>     1 MW ENERGY IN</a:t>
            </a:r>
          </a:p>
          <a:p>
            <a:pPr>
              <a:spcBef>
                <a:spcPct val="0"/>
              </a:spcBef>
              <a:buClrTx/>
              <a:buSzTx/>
              <a:buFontTx/>
              <a:buNone/>
            </a:pPr>
            <a:r>
              <a:rPr lang="en-US" altLang="en-US" sz="1800" b="1" dirty="0">
                <a:solidFill>
                  <a:schemeClr val="tx1"/>
                </a:solidFill>
                <a:latin typeface="Arial" panose="020B0604020202020204" pitchFamily="34" charset="0"/>
              </a:rPr>
              <a:t>Wind, Off-peak grid</a:t>
            </a:r>
          </a:p>
        </p:txBody>
      </p:sp>
      <p:sp>
        <p:nvSpPr>
          <p:cNvPr id="31763" name="Rectangle 29">
            <a:extLst>
              <a:ext uri="{FF2B5EF4-FFF2-40B4-BE49-F238E27FC236}">
                <a16:creationId xmlns:a16="http://schemas.microsoft.com/office/drawing/2014/main" id="{882AF704-5302-4117-8581-0D78EDE269B3}"/>
              </a:ext>
            </a:extLst>
          </p:cNvPr>
          <p:cNvSpPr>
            <a:spLocks noChangeArrowheads="1"/>
          </p:cNvSpPr>
          <p:nvPr/>
        </p:nvSpPr>
        <p:spPr bwMode="auto">
          <a:xfrm>
            <a:off x="5440363" y="1771650"/>
            <a:ext cx="3292475" cy="3566160"/>
          </a:xfrm>
          <a:prstGeom prst="rect">
            <a:avLst/>
          </a:prstGeom>
          <a:noFill/>
          <a:ln w="12700">
            <a:solidFill>
              <a:schemeClr val="tx1"/>
            </a:solidFill>
            <a:prstDash val="lgDash"/>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1764" name="Text Box 34">
            <a:extLst>
              <a:ext uri="{FF2B5EF4-FFF2-40B4-BE49-F238E27FC236}">
                <a16:creationId xmlns:a16="http://schemas.microsoft.com/office/drawing/2014/main" id="{8C3C383A-38EF-4E7E-9D40-ACE9D6024F8F}"/>
              </a:ext>
            </a:extLst>
          </p:cNvPr>
          <p:cNvSpPr txBox="1">
            <a:spLocks noChangeArrowheads="1"/>
          </p:cNvSpPr>
          <p:nvPr/>
        </p:nvSpPr>
        <p:spPr bwMode="auto">
          <a:xfrm>
            <a:off x="413322" y="4933200"/>
            <a:ext cx="33845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50000"/>
              </a:spcBef>
              <a:buClrTx/>
              <a:buSzTx/>
              <a:buFontTx/>
              <a:buNone/>
            </a:pPr>
            <a:r>
              <a:rPr lang="en-US" altLang="en-US" sz="2400" cap="all" dirty="0">
                <a:solidFill>
                  <a:schemeClr val="tx1"/>
                </a:solidFill>
              </a:rPr>
              <a:t>WITH load: solar or wind power is used directly.</a:t>
            </a:r>
          </a:p>
        </p:txBody>
      </p:sp>
      <p:sp>
        <p:nvSpPr>
          <p:cNvPr id="20" name="Date Placeholder 3">
            <a:extLst>
              <a:ext uri="{FF2B5EF4-FFF2-40B4-BE49-F238E27FC236}">
                <a16:creationId xmlns:a16="http://schemas.microsoft.com/office/drawing/2014/main" id="{1B2A74C8-9235-483B-84C0-72C27BDFB65D}"/>
              </a:ext>
            </a:extLst>
          </p:cNvPr>
          <p:cNvSpPr txBox="1">
            <a:spLocks/>
          </p:cNvSpPr>
          <p:nvPr/>
        </p:nvSpPr>
        <p:spPr bwMode="auto">
          <a:xfrm>
            <a:off x="209550" y="6400800"/>
            <a:ext cx="8504640" cy="457200"/>
          </a:xfrm>
          <a:prstGeom prst="rect">
            <a:avLst/>
          </a:prstGeom>
          <a:ln>
            <a:miter lim="800000"/>
            <a:headEnd/>
            <a:tailEnd/>
          </a:ln>
        </p:spPr>
        <p:txBody>
          <a:bodyPr lIns="92075" tIns="46038" rIns="92075" bIns="46038" anchor="ctr"/>
          <a:ls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5pPr>
            <a:lvl6pPr marL="22860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6pPr>
            <a:lvl7pPr marL="27432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7pPr>
            <a:lvl8pPr marL="32004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8pPr>
            <a:lvl9pPr marL="36576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9pPr>
          </a:lstStyle>
          <a:p>
            <a:pPr eaLnBrk="1" hangingPunct="1">
              <a:defRPr/>
            </a:pPr>
            <a:r>
              <a:rPr lang="en-US" sz="1000">
                <a:effectLst>
                  <a:outerShdw blurRad="38100" dist="38100" dir="2700000" algn="tl">
                    <a:srgbClr val="C0C0C0"/>
                  </a:outerShdw>
                </a:effectLst>
                <a:cs typeface="+mn-cs"/>
              </a:rPr>
              <a:t>2020-2-02                                                                 LightFuel Solar-Amplified Electrolysis                                    Copyright 2020 LightFuel Co.</a:t>
            </a:r>
            <a:endParaRPr lang="en-US" sz="1000" dirty="0">
              <a:effectLst>
                <a:outerShdw blurRad="38100" dist="38100" dir="2700000" algn="tl">
                  <a:srgbClr val="C0C0C0"/>
                </a:outerShdw>
              </a:effectLst>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5122">
            <a:extLst>
              <a:ext uri="{FF2B5EF4-FFF2-40B4-BE49-F238E27FC236}">
                <a16:creationId xmlns:a16="http://schemas.microsoft.com/office/drawing/2014/main" id="{1F2CB20B-1A44-4BD1-9352-8D9407C96FBA}"/>
              </a:ext>
            </a:extLst>
          </p:cNvPr>
          <p:cNvSpPr>
            <a:spLocks noGrp="1" noChangeArrowheads="1"/>
          </p:cNvSpPr>
          <p:nvPr>
            <p:ph type="title"/>
          </p:nvPr>
        </p:nvSpPr>
        <p:spPr>
          <a:xfrm>
            <a:off x="3783013" y="223838"/>
            <a:ext cx="4992196" cy="1143000"/>
          </a:xfrm>
        </p:spPr>
        <p:txBody>
          <a:bodyPr/>
          <a:lstStyle/>
          <a:p>
            <a:pPr algn="l" eaLnBrk="1" hangingPunct="1"/>
            <a:r>
              <a:rPr lang="en-US" altLang="en-US" sz="3400" dirty="0">
                <a:solidFill>
                  <a:schemeClr val="tx1"/>
                </a:solidFill>
                <a:effectLst/>
              </a:rPr>
              <a:t>Electrical Power Storage</a:t>
            </a:r>
            <a:br>
              <a:rPr lang="en-US" altLang="en-US" sz="2000" dirty="0">
                <a:solidFill>
                  <a:schemeClr val="tx1"/>
                </a:solidFill>
                <a:effectLst/>
              </a:rPr>
            </a:br>
            <a:r>
              <a:rPr lang="en-US" altLang="en-US" sz="2800" cap="small" dirty="0">
                <a:solidFill>
                  <a:schemeClr val="tx1"/>
                </a:solidFill>
                <a:effectLst/>
              </a:rPr>
              <a:t>System diagram: Storage  </a:t>
            </a:r>
          </a:p>
        </p:txBody>
      </p:sp>
      <p:sp>
        <p:nvSpPr>
          <p:cNvPr id="23" name="Slide Number Placeholder 5">
            <a:extLst>
              <a:ext uri="{FF2B5EF4-FFF2-40B4-BE49-F238E27FC236}">
                <a16:creationId xmlns:a16="http://schemas.microsoft.com/office/drawing/2014/main" id="{02D97664-C9F4-4314-B429-B2B8E43A8D5D}"/>
              </a:ext>
            </a:extLst>
          </p:cNvPr>
          <p:cNvSpPr>
            <a:spLocks noGrp="1"/>
          </p:cNvSpPr>
          <p:nvPr>
            <p:ph type="sldNum" sz="quarter" idx="11"/>
          </p:nvPr>
        </p:nvSpPr>
        <p:spPr/>
        <p:txBody>
          <a:bodyPr/>
          <a:lstStyle>
            <a:lvl1pPr eaLnBrk="0" hangingPunct="0">
              <a:defRPr sz="2400">
                <a:solidFill>
                  <a:schemeClr val="tx1"/>
                </a:solidFill>
                <a:latin typeface="Tahoma" panose="020B0604030504040204" pitchFamily="34" charset="0"/>
                <a:cs typeface="Tahoma" panose="020B0604030504040204" pitchFamily="34" charset="0"/>
              </a:defRPr>
            </a:lvl1pPr>
            <a:lvl2pPr marL="742950" indent="-285750" eaLnBrk="0" hangingPunct="0">
              <a:defRPr sz="2400">
                <a:solidFill>
                  <a:schemeClr val="tx1"/>
                </a:solidFill>
                <a:latin typeface="Tahoma" panose="020B0604030504040204" pitchFamily="34" charset="0"/>
                <a:cs typeface="Tahoma" panose="020B0604030504040204" pitchFamily="34" charset="0"/>
              </a:defRPr>
            </a:lvl2pPr>
            <a:lvl3pPr marL="1143000" indent="-228600" eaLnBrk="0" hangingPunct="0">
              <a:defRPr sz="2400">
                <a:solidFill>
                  <a:schemeClr val="tx1"/>
                </a:solidFill>
                <a:latin typeface="Tahoma" panose="020B0604030504040204" pitchFamily="34" charset="0"/>
                <a:cs typeface="Tahoma" panose="020B0604030504040204" pitchFamily="34" charset="0"/>
              </a:defRPr>
            </a:lvl3pPr>
            <a:lvl4pPr marL="1600200" indent="-228600" eaLnBrk="0" hangingPunct="0">
              <a:defRPr sz="2400">
                <a:solidFill>
                  <a:schemeClr val="tx1"/>
                </a:solidFill>
                <a:latin typeface="Tahoma" panose="020B0604030504040204" pitchFamily="34" charset="0"/>
                <a:cs typeface="Tahoma" panose="020B0604030504040204" pitchFamily="34" charset="0"/>
              </a:defRPr>
            </a:lvl4pPr>
            <a:lvl5pPr marL="2057400" indent="-228600" eaLnBrk="0" hangingPunct="0">
              <a:defRPr sz="24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9pPr>
          </a:lstStyle>
          <a:p>
            <a:pPr eaLnBrk="1" hangingPunct="1">
              <a:defRPr/>
            </a:pPr>
            <a:fld id="{5BCA7D90-E231-40DC-9DB0-038246ACC223}" type="slidenum">
              <a:rPr lang="en-US" altLang="en-US" sz="1000"/>
              <a:pPr eaLnBrk="1" hangingPunct="1">
                <a:defRPr/>
              </a:pPr>
              <a:t>3</a:t>
            </a:fld>
            <a:endParaRPr lang="en-US" altLang="en-US" sz="1000"/>
          </a:p>
        </p:txBody>
      </p:sp>
      <p:sp>
        <p:nvSpPr>
          <p:cNvPr id="33799" name="Text Box 5123">
            <a:extLst>
              <a:ext uri="{FF2B5EF4-FFF2-40B4-BE49-F238E27FC236}">
                <a16:creationId xmlns:a16="http://schemas.microsoft.com/office/drawing/2014/main" id="{D516D09D-2DC3-4F42-B7D4-3B2281D82298}"/>
              </a:ext>
            </a:extLst>
          </p:cNvPr>
          <p:cNvSpPr txBox="1">
            <a:spLocks noChangeArrowheads="1"/>
          </p:cNvSpPr>
          <p:nvPr/>
        </p:nvSpPr>
        <p:spPr bwMode="auto">
          <a:xfrm>
            <a:off x="5527675" y="3252788"/>
            <a:ext cx="3109913" cy="2011680"/>
          </a:xfrm>
          <a:prstGeom prst="rect">
            <a:avLst/>
          </a:prstGeom>
          <a:solidFill>
            <a:srgbClr val="0070C0"/>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br>
              <a:rPr lang="en-US" altLang="en-US" sz="1800" b="1" dirty="0">
                <a:solidFill>
                  <a:schemeClr val="tx1"/>
                </a:solidFill>
                <a:latin typeface="Arial" panose="020B0604020202020204" pitchFamily="34" charset="0"/>
              </a:rPr>
            </a:br>
            <a:r>
              <a:rPr lang="en-US" altLang="en-US" sz="1800" b="1" dirty="0">
                <a:solidFill>
                  <a:schemeClr val="tx1"/>
                </a:solidFill>
                <a:latin typeface="Arial" panose="020B0604020202020204" pitchFamily="34" charset="0"/>
              </a:rPr>
              <a:t>  </a:t>
            </a:r>
            <a:r>
              <a:rPr lang="en-US" altLang="en-US" sz="2400" b="1" cap="small" dirty="0">
                <a:solidFill>
                  <a:schemeClr val="bg1"/>
                </a:solidFill>
                <a:latin typeface="Arial" panose="020B0604020202020204" pitchFamily="34" charset="0"/>
              </a:rPr>
              <a:t>LightFuel</a:t>
            </a:r>
            <a:r>
              <a:rPr lang="en-US" altLang="en-US" sz="1600" b="1" cap="small" dirty="0">
                <a:solidFill>
                  <a:schemeClr val="bg1"/>
                </a:solidFill>
                <a:latin typeface="Arial" panose="020B0604020202020204" pitchFamily="34" charset="0"/>
                <a:cs typeface="Arial" panose="020B0604020202020204" pitchFamily="34" charset="0"/>
              </a:rPr>
              <a:t>®</a:t>
            </a:r>
            <a:r>
              <a:rPr lang="en-US" altLang="en-US" sz="2400" b="1" cap="small" dirty="0">
                <a:solidFill>
                  <a:schemeClr val="bg1"/>
                </a:solidFill>
                <a:latin typeface="Arial" panose="020B0604020202020204" pitchFamily="34" charset="0"/>
              </a:rPr>
              <a:t> Array</a:t>
            </a:r>
          </a:p>
          <a:p>
            <a:pPr algn="ctr">
              <a:spcBef>
                <a:spcPct val="0"/>
              </a:spcBef>
              <a:buClrTx/>
              <a:buSzTx/>
              <a:buFontTx/>
              <a:buNone/>
            </a:pPr>
            <a:r>
              <a:rPr lang="en-US" altLang="en-US" sz="2400" b="1" cap="small" dirty="0">
                <a:solidFill>
                  <a:schemeClr val="bg1"/>
                </a:solidFill>
                <a:latin typeface="Arial" panose="020B0604020202020204" pitchFamily="34" charset="0"/>
              </a:rPr>
              <a:t>1 MW</a:t>
            </a:r>
            <a:r>
              <a:rPr lang="en-US" altLang="en-US" sz="2400" b="1" cap="small" dirty="0">
                <a:solidFill>
                  <a:schemeClr val="bg1"/>
                </a:solidFill>
                <a:latin typeface="Arial" panose="020B0604020202020204" pitchFamily="34" charset="0"/>
                <a:sym typeface="Symbol" panose="05050102010706020507" pitchFamily="18" charset="2"/>
              </a:rPr>
              <a:t>1.6 MW</a:t>
            </a:r>
          </a:p>
          <a:p>
            <a:pPr algn="ctr">
              <a:spcBef>
                <a:spcPct val="0"/>
              </a:spcBef>
              <a:buClrTx/>
              <a:buSzTx/>
              <a:buFontTx/>
              <a:buNone/>
            </a:pPr>
            <a:r>
              <a:rPr lang="en-US" altLang="en-US" sz="2400" b="1" cap="small" dirty="0">
                <a:solidFill>
                  <a:schemeClr val="bg1"/>
                </a:solidFill>
                <a:latin typeface="Arial" panose="020B0604020202020204" pitchFamily="34" charset="0"/>
                <a:sym typeface="Symbol" panose="05050102010706020507" pitchFamily="18" charset="2"/>
              </a:rPr>
              <a:t>hydrogen </a:t>
            </a:r>
            <a:r>
              <a:rPr lang="en-US" altLang="en-US" sz="2400" b="1" cap="small" dirty="0" err="1">
                <a:solidFill>
                  <a:schemeClr val="bg1"/>
                </a:solidFill>
                <a:latin typeface="Arial" panose="020B0604020202020204" pitchFamily="34" charset="0"/>
                <a:sym typeface="Symbol" panose="05050102010706020507" pitchFamily="18" charset="2"/>
              </a:rPr>
              <a:t>hhv</a:t>
            </a:r>
            <a:endParaRPr lang="en-US" altLang="en-US" sz="2400" b="1" cap="small" dirty="0">
              <a:solidFill>
                <a:schemeClr val="bg1"/>
              </a:solidFill>
              <a:latin typeface="Arial" panose="020B0604020202020204" pitchFamily="34" charset="0"/>
            </a:endParaRPr>
          </a:p>
          <a:p>
            <a:pPr algn="ctr">
              <a:spcBef>
                <a:spcPct val="0"/>
              </a:spcBef>
              <a:buClrTx/>
              <a:buSzTx/>
              <a:buFontTx/>
              <a:buNone/>
            </a:pPr>
            <a:endParaRPr lang="en-US" altLang="en-US" sz="1800" b="1" dirty="0">
              <a:solidFill>
                <a:schemeClr val="tx1"/>
              </a:solidFill>
              <a:latin typeface="Arial" panose="020B0604020202020204" pitchFamily="34" charset="0"/>
            </a:endParaRPr>
          </a:p>
        </p:txBody>
      </p:sp>
      <p:sp>
        <p:nvSpPr>
          <p:cNvPr id="33800" name="Text Box 5124">
            <a:extLst>
              <a:ext uri="{FF2B5EF4-FFF2-40B4-BE49-F238E27FC236}">
                <a16:creationId xmlns:a16="http://schemas.microsoft.com/office/drawing/2014/main" id="{F8F390D9-BAE5-4F5A-AD3D-61829A4AF5BA}"/>
              </a:ext>
            </a:extLst>
          </p:cNvPr>
          <p:cNvSpPr txBox="1">
            <a:spLocks noChangeArrowheads="1"/>
          </p:cNvSpPr>
          <p:nvPr/>
        </p:nvSpPr>
        <p:spPr bwMode="auto">
          <a:xfrm>
            <a:off x="7389813" y="1863725"/>
            <a:ext cx="1265237" cy="957263"/>
          </a:xfrm>
          <a:prstGeom prst="rect">
            <a:avLst/>
          </a:prstGeom>
          <a:solidFill>
            <a:schemeClr val="accent2">
              <a:lumMod val="60000"/>
              <a:lumOff val="40000"/>
            </a:schemeClr>
          </a:solidFill>
          <a:ln w="9525">
            <a:solidFill>
              <a:schemeClr val="tx1"/>
            </a:solidFill>
            <a:miter lim="800000"/>
            <a:headEnd/>
            <a:tailEnd/>
          </a:ln>
        </p:spPr>
        <p:txBody>
          <a:bodyPr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endParaRPr lang="en-US" altLang="en-US" sz="1800" b="1" dirty="0">
              <a:solidFill>
                <a:schemeClr val="tx1"/>
              </a:solidFill>
              <a:latin typeface="Arial" panose="020B0604020202020204" pitchFamily="34" charset="0"/>
            </a:endParaRPr>
          </a:p>
          <a:p>
            <a:pPr algn="ctr">
              <a:spcBef>
                <a:spcPct val="0"/>
              </a:spcBef>
              <a:buClrTx/>
              <a:buSzTx/>
              <a:buFontTx/>
              <a:buNone/>
            </a:pPr>
            <a:r>
              <a:rPr lang="en-US" altLang="en-US" sz="1800" b="1" dirty="0">
                <a:solidFill>
                  <a:schemeClr val="tx1"/>
                </a:solidFill>
                <a:latin typeface="Arial" panose="020B0604020202020204" pitchFamily="34" charset="0"/>
              </a:rPr>
              <a:t>Hydrogen Storage</a:t>
            </a:r>
          </a:p>
          <a:p>
            <a:pPr algn="ctr">
              <a:spcBef>
                <a:spcPct val="0"/>
              </a:spcBef>
              <a:buClrTx/>
              <a:buSzTx/>
              <a:buFontTx/>
              <a:buNone/>
            </a:pPr>
            <a:endParaRPr lang="en-US" altLang="en-US" sz="1800" b="1" dirty="0">
              <a:solidFill>
                <a:schemeClr val="tx1"/>
              </a:solidFill>
              <a:latin typeface="Arial" panose="020B0604020202020204" pitchFamily="34" charset="0"/>
            </a:endParaRPr>
          </a:p>
        </p:txBody>
      </p:sp>
      <p:sp>
        <p:nvSpPr>
          <p:cNvPr id="33801" name="Text Box 5125">
            <a:extLst>
              <a:ext uri="{FF2B5EF4-FFF2-40B4-BE49-F238E27FC236}">
                <a16:creationId xmlns:a16="http://schemas.microsoft.com/office/drawing/2014/main" id="{BD8131C9-23DF-430F-943A-572F55FA54EE}"/>
              </a:ext>
            </a:extLst>
          </p:cNvPr>
          <p:cNvSpPr txBox="1">
            <a:spLocks noChangeArrowheads="1"/>
          </p:cNvSpPr>
          <p:nvPr/>
        </p:nvSpPr>
        <p:spPr bwMode="auto">
          <a:xfrm>
            <a:off x="5507038" y="1854200"/>
            <a:ext cx="1751012" cy="960438"/>
          </a:xfrm>
          <a:prstGeom prst="rect">
            <a:avLst/>
          </a:prstGeom>
          <a:solidFill>
            <a:schemeClr val="accent2">
              <a:lumMod val="40000"/>
              <a:lumOff val="60000"/>
            </a:schemeClr>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endParaRPr lang="en-US" altLang="en-US" sz="1800" b="1">
              <a:solidFill>
                <a:schemeClr val="tx1"/>
              </a:solidFill>
              <a:latin typeface="Arial" panose="020B0604020202020204" pitchFamily="34" charset="0"/>
            </a:endParaRPr>
          </a:p>
          <a:p>
            <a:pPr algn="ctr">
              <a:spcBef>
                <a:spcPct val="0"/>
              </a:spcBef>
              <a:buClrTx/>
              <a:buSzTx/>
              <a:buFontTx/>
              <a:buNone/>
            </a:pPr>
            <a:r>
              <a:rPr lang="en-US" altLang="en-US" sz="1800" b="1">
                <a:solidFill>
                  <a:schemeClr val="tx1"/>
                </a:solidFill>
                <a:latin typeface="Arial" panose="020B0604020202020204" pitchFamily="34" charset="0"/>
              </a:rPr>
              <a:t>Fuel Cell</a:t>
            </a:r>
          </a:p>
        </p:txBody>
      </p:sp>
      <p:sp>
        <p:nvSpPr>
          <p:cNvPr id="33802" name="Text Box 5126">
            <a:extLst>
              <a:ext uri="{FF2B5EF4-FFF2-40B4-BE49-F238E27FC236}">
                <a16:creationId xmlns:a16="http://schemas.microsoft.com/office/drawing/2014/main" id="{FACAE223-D846-4189-B612-E10FED92C5A0}"/>
              </a:ext>
            </a:extLst>
          </p:cNvPr>
          <p:cNvSpPr txBox="1">
            <a:spLocks noChangeArrowheads="1"/>
          </p:cNvSpPr>
          <p:nvPr/>
        </p:nvSpPr>
        <p:spPr bwMode="auto">
          <a:xfrm>
            <a:off x="4027488" y="1852613"/>
            <a:ext cx="1308100" cy="958850"/>
          </a:xfrm>
          <a:prstGeom prst="rect">
            <a:avLst/>
          </a:prstGeom>
          <a:solidFill>
            <a:srgbClr val="EAEAEA"/>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r>
              <a:rPr lang="en-US" altLang="en-US" sz="1800" b="1">
                <a:solidFill>
                  <a:schemeClr val="tx1"/>
                </a:solidFill>
                <a:latin typeface="Arial" panose="020B0604020202020204" pitchFamily="34" charset="0"/>
              </a:rPr>
              <a:t>Power</a:t>
            </a:r>
          </a:p>
          <a:p>
            <a:pPr algn="ctr">
              <a:spcBef>
                <a:spcPct val="0"/>
              </a:spcBef>
              <a:buClrTx/>
              <a:buSzTx/>
              <a:buFontTx/>
              <a:buNone/>
            </a:pPr>
            <a:r>
              <a:rPr lang="en-US" altLang="en-US" sz="1800" b="1">
                <a:solidFill>
                  <a:schemeClr val="tx1"/>
                </a:solidFill>
                <a:latin typeface="Arial" panose="020B0604020202020204" pitchFamily="34" charset="0"/>
              </a:rPr>
              <a:t>Interface</a:t>
            </a:r>
          </a:p>
          <a:p>
            <a:pPr algn="ctr">
              <a:spcBef>
                <a:spcPct val="0"/>
              </a:spcBef>
              <a:buClrTx/>
              <a:buSzTx/>
              <a:buFontTx/>
              <a:buNone/>
            </a:pPr>
            <a:r>
              <a:rPr lang="en-US" altLang="en-US" sz="1800" b="1">
                <a:solidFill>
                  <a:schemeClr val="tx1"/>
                </a:solidFill>
                <a:latin typeface="Arial" panose="020B0604020202020204" pitchFamily="34" charset="0"/>
              </a:rPr>
              <a:t>Unit</a:t>
            </a:r>
          </a:p>
          <a:p>
            <a:pPr algn="ctr">
              <a:spcBef>
                <a:spcPct val="0"/>
              </a:spcBef>
              <a:buClrTx/>
              <a:buSzTx/>
              <a:buFontTx/>
              <a:buNone/>
            </a:pPr>
            <a:r>
              <a:rPr lang="en-US" altLang="en-US" sz="1800" b="1">
                <a:solidFill>
                  <a:schemeClr val="tx1"/>
                </a:solidFill>
                <a:latin typeface="Arial" panose="020B0604020202020204" pitchFamily="34" charset="0"/>
              </a:rPr>
              <a:t> </a:t>
            </a:r>
          </a:p>
        </p:txBody>
      </p:sp>
      <p:sp>
        <p:nvSpPr>
          <p:cNvPr id="33803" name="Text Box 5127">
            <a:extLst>
              <a:ext uri="{FF2B5EF4-FFF2-40B4-BE49-F238E27FC236}">
                <a16:creationId xmlns:a16="http://schemas.microsoft.com/office/drawing/2014/main" id="{E8321B45-BD09-4262-87B2-57AD1373D0E4}"/>
              </a:ext>
            </a:extLst>
          </p:cNvPr>
          <p:cNvSpPr txBox="1">
            <a:spLocks noChangeArrowheads="1"/>
          </p:cNvSpPr>
          <p:nvPr/>
        </p:nvSpPr>
        <p:spPr bwMode="auto">
          <a:xfrm>
            <a:off x="4024313" y="3290888"/>
            <a:ext cx="1309687" cy="960437"/>
          </a:xfrm>
          <a:prstGeom prst="rect">
            <a:avLst/>
          </a:prstGeom>
          <a:solidFill>
            <a:srgbClr val="EAEAEA"/>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br>
              <a:rPr lang="en-US" altLang="en-US" sz="1800" b="1">
                <a:solidFill>
                  <a:schemeClr val="tx1"/>
                </a:solidFill>
                <a:latin typeface="Arial" panose="020B0604020202020204" pitchFamily="34" charset="0"/>
              </a:rPr>
            </a:br>
            <a:r>
              <a:rPr lang="en-US" altLang="en-US" sz="1800" b="1">
                <a:solidFill>
                  <a:schemeClr val="tx1"/>
                </a:solidFill>
                <a:latin typeface="Arial" panose="020B0604020202020204" pitchFamily="34" charset="0"/>
              </a:rPr>
              <a:t>SMPS</a:t>
            </a:r>
          </a:p>
        </p:txBody>
      </p:sp>
      <p:sp>
        <p:nvSpPr>
          <p:cNvPr id="33804" name="Text Box 5128">
            <a:extLst>
              <a:ext uri="{FF2B5EF4-FFF2-40B4-BE49-F238E27FC236}">
                <a16:creationId xmlns:a16="http://schemas.microsoft.com/office/drawing/2014/main" id="{A2D7E4B1-A4C4-4889-89AF-27F666CB52DC}"/>
              </a:ext>
            </a:extLst>
          </p:cNvPr>
          <p:cNvSpPr txBox="1">
            <a:spLocks noChangeArrowheads="1"/>
          </p:cNvSpPr>
          <p:nvPr/>
        </p:nvSpPr>
        <p:spPr bwMode="auto">
          <a:xfrm>
            <a:off x="8002588" y="2862263"/>
            <a:ext cx="7366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r>
              <a:rPr lang="en-US" altLang="en-US" sz="1800" b="1">
                <a:solidFill>
                  <a:schemeClr val="tx1"/>
                </a:solidFill>
                <a:latin typeface="Arial" panose="020B0604020202020204" pitchFamily="34" charset="0"/>
              </a:rPr>
              <a:t>H</a:t>
            </a:r>
            <a:r>
              <a:rPr lang="en-US" altLang="en-US" sz="1800" b="1" baseline="-25000">
                <a:solidFill>
                  <a:schemeClr val="tx1"/>
                </a:solidFill>
                <a:latin typeface="Arial" panose="020B0604020202020204" pitchFamily="34" charset="0"/>
              </a:rPr>
              <a:t>2</a:t>
            </a:r>
          </a:p>
        </p:txBody>
      </p:sp>
      <p:sp>
        <p:nvSpPr>
          <p:cNvPr id="33805" name="AutoShape 5129">
            <a:extLst>
              <a:ext uri="{FF2B5EF4-FFF2-40B4-BE49-F238E27FC236}">
                <a16:creationId xmlns:a16="http://schemas.microsoft.com/office/drawing/2014/main" id="{ED5DDC5F-D035-414A-AA8E-CED67E7805DF}"/>
              </a:ext>
            </a:extLst>
          </p:cNvPr>
          <p:cNvSpPr>
            <a:spLocks noChangeArrowheads="1"/>
          </p:cNvSpPr>
          <p:nvPr/>
        </p:nvSpPr>
        <p:spPr bwMode="auto">
          <a:xfrm>
            <a:off x="7850188" y="2703513"/>
            <a:ext cx="366712" cy="655637"/>
          </a:xfrm>
          <a:prstGeom prst="upArrow">
            <a:avLst>
              <a:gd name="adj1" fmla="val 50000"/>
              <a:gd name="adj2" fmla="val 44697"/>
            </a:avLst>
          </a:prstGeom>
          <a:solidFill>
            <a:srgbClr val="99CCFF"/>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grpSp>
        <p:nvGrpSpPr>
          <p:cNvPr id="33806" name="Group 5130">
            <a:extLst>
              <a:ext uri="{FF2B5EF4-FFF2-40B4-BE49-F238E27FC236}">
                <a16:creationId xmlns:a16="http://schemas.microsoft.com/office/drawing/2014/main" id="{E3B3EF23-FD56-4D62-A7E3-DFE78F191E83}"/>
              </a:ext>
            </a:extLst>
          </p:cNvPr>
          <p:cNvGrpSpPr>
            <a:grpSpLocks/>
          </p:cNvGrpSpPr>
          <p:nvPr/>
        </p:nvGrpSpPr>
        <p:grpSpPr bwMode="auto">
          <a:xfrm>
            <a:off x="3508375" y="4113213"/>
            <a:ext cx="2438400" cy="2284412"/>
            <a:chOff x="2400" y="2591"/>
            <a:chExt cx="1536" cy="1439"/>
          </a:xfrm>
        </p:grpSpPr>
        <p:sp>
          <p:nvSpPr>
            <p:cNvPr id="33814" name="AutoShape 5131">
              <a:extLst>
                <a:ext uri="{FF2B5EF4-FFF2-40B4-BE49-F238E27FC236}">
                  <a16:creationId xmlns:a16="http://schemas.microsoft.com/office/drawing/2014/main" id="{4F227044-30F0-43C6-9627-4E1D185FD39A}"/>
                </a:ext>
              </a:extLst>
            </p:cNvPr>
            <p:cNvSpPr>
              <a:spLocks noChangeArrowheads="1"/>
            </p:cNvSpPr>
            <p:nvPr/>
          </p:nvSpPr>
          <p:spPr bwMode="auto">
            <a:xfrm rot="-3172839">
              <a:off x="2759" y="2894"/>
              <a:ext cx="1118" cy="1153"/>
            </a:xfrm>
            <a:prstGeom prst="sun">
              <a:avLst>
                <a:gd name="adj" fmla="val 25000"/>
              </a:avLst>
            </a:prstGeom>
            <a:solidFill>
              <a:srgbClr val="FFFF00"/>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3815" name="AutoShape 5132">
              <a:extLst>
                <a:ext uri="{FF2B5EF4-FFF2-40B4-BE49-F238E27FC236}">
                  <a16:creationId xmlns:a16="http://schemas.microsoft.com/office/drawing/2014/main" id="{0D0F2A01-7FD9-4E82-ACDB-83D76FBAE835}"/>
                </a:ext>
              </a:extLst>
            </p:cNvPr>
            <p:cNvSpPr>
              <a:spLocks noChangeArrowheads="1"/>
            </p:cNvSpPr>
            <p:nvPr/>
          </p:nvSpPr>
          <p:spPr bwMode="auto">
            <a:xfrm rot="2274168">
              <a:off x="3689" y="2591"/>
              <a:ext cx="247" cy="459"/>
            </a:xfrm>
            <a:prstGeom prst="upArrow">
              <a:avLst>
                <a:gd name="adj1" fmla="val 50000"/>
                <a:gd name="adj2" fmla="val 46457"/>
              </a:avLst>
            </a:prstGeom>
            <a:solidFill>
              <a:srgbClr val="FFFF00"/>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3816" name="AutoShape 5133">
              <a:extLst>
                <a:ext uri="{FF2B5EF4-FFF2-40B4-BE49-F238E27FC236}">
                  <a16:creationId xmlns:a16="http://schemas.microsoft.com/office/drawing/2014/main" id="{05540454-023B-4420-84F0-427CB9AD1B2A}"/>
                </a:ext>
              </a:extLst>
            </p:cNvPr>
            <p:cNvSpPr>
              <a:spLocks noChangeArrowheads="1"/>
            </p:cNvSpPr>
            <p:nvPr/>
          </p:nvSpPr>
          <p:spPr bwMode="auto">
            <a:xfrm rot="-2931580">
              <a:off x="2534" y="2679"/>
              <a:ext cx="231" cy="499"/>
            </a:xfrm>
            <a:prstGeom prst="upArrow">
              <a:avLst>
                <a:gd name="adj1" fmla="val 50000"/>
                <a:gd name="adj2" fmla="val 54004"/>
              </a:avLst>
            </a:prstGeom>
            <a:solidFill>
              <a:srgbClr val="FFFF00"/>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grpSp>
      <p:sp>
        <p:nvSpPr>
          <p:cNvPr id="33807" name="AutoShape 5134">
            <a:extLst>
              <a:ext uri="{FF2B5EF4-FFF2-40B4-BE49-F238E27FC236}">
                <a16:creationId xmlns:a16="http://schemas.microsoft.com/office/drawing/2014/main" id="{C723FAC8-EB5A-43FB-90DE-DF8A2857A8B5}"/>
              </a:ext>
            </a:extLst>
          </p:cNvPr>
          <p:cNvSpPr>
            <a:spLocks noChangeArrowheads="1"/>
          </p:cNvSpPr>
          <p:nvPr/>
        </p:nvSpPr>
        <p:spPr bwMode="auto">
          <a:xfrm rot="5400000">
            <a:off x="5351602" y="3452813"/>
            <a:ext cx="366713" cy="655638"/>
          </a:xfrm>
          <a:prstGeom prst="upArrow">
            <a:avLst>
              <a:gd name="adj1" fmla="val 50000"/>
              <a:gd name="adj2" fmla="val 44697"/>
            </a:avLst>
          </a:prstGeom>
          <a:solidFill>
            <a:srgbClr val="99FF99"/>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grpSp>
        <p:nvGrpSpPr>
          <p:cNvPr id="33808" name="Group 5135">
            <a:extLst>
              <a:ext uri="{FF2B5EF4-FFF2-40B4-BE49-F238E27FC236}">
                <a16:creationId xmlns:a16="http://schemas.microsoft.com/office/drawing/2014/main" id="{321BF7B1-E45F-4B14-9B10-3D9DC5972039}"/>
              </a:ext>
            </a:extLst>
          </p:cNvPr>
          <p:cNvGrpSpPr>
            <a:grpSpLocks/>
          </p:cNvGrpSpPr>
          <p:nvPr/>
        </p:nvGrpSpPr>
        <p:grpSpPr bwMode="auto">
          <a:xfrm>
            <a:off x="1203325" y="2944813"/>
            <a:ext cx="2984500" cy="1690687"/>
            <a:chOff x="808" y="1855"/>
            <a:chExt cx="1880" cy="1065"/>
          </a:xfrm>
        </p:grpSpPr>
        <p:sp>
          <p:nvSpPr>
            <p:cNvPr id="33812" name="AutoShape 5136">
              <a:extLst>
                <a:ext uri="{FF2B5EF4-FFF2-40B4-BE49-F238E27FC236}">
                  <a16:creationId xmlns:a16="http://schemas.microsoft.com/office/drawing/2014/main" id="{F43B3426-F939-457D-8FB8-E25913D85427}"/>
                </a:ext>
              </a:extLst>
            </p:cNvPr>
            <p:cNvSpPr>
              <a:spLocks noChangeArrowheads="1"/>
            </p:cNvSpPr>
            <p:nvPr/>
          </p:nvSpPr>
          <p:spPr bwMode="auto">
            <a:xfrm>
              <a:off x="808" y="1855"/>
              <a:ext cx="1837" cy="1065"/>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5 w 21600"/>
                <a:gd name="T13" fmla="*/ 4421 h 21600"/>
                <a:gd name="T14" fmla="*/ 17014 w 21600"/>
                <a:gd name="T15" fmla="*/ 17179 h 21600"/>
              </a:gdLst>
              <a:ahLst/>
              <a:cxnLst>
                <a:cxn ang="T8">
                  <a:pos x="T0" y="T1"/>
                </a:cxn>
                <a:cxn ang="T9">
                  <a:pos x="T2" y="T3"/>
                </a:cxn>
                <a:cxn ang="T10">
                  <a:pos x="T4" y="T5"/>
                </a:cxn>
                <a:cxn ang="T11">
                  <a:pos x="T6" y="T7"/>
                </a:cxn>
              </a:cxnLst>
              <a:rect l="T12" t="T13" r="T14" b="T15"/>
              <a:pathLst>
                <a:path w="21600" h="21600">
                  <a:moveTo>
                    <a:pt x="13828" y="0"/>
                  </a:moveTo>
                  <a:lnTo>
                    <a:pt x="13828" y="4421"/>
                  </a:lnTo>
                  <a:lnTo>
                    <a:pt x="3375" y="4421"/>
                  </a:lnTo>
                  <a:lnTo>
                    <a:pt x="3375" y="17179"/>
                  </a:lnTo>
                  <a:lnTo>
                    <a:pt x="13828" y="17179"/>
                  </a:lnTo>
                  <a:lnTo>
                    <a:pt x="13828" y="21600"/>
                  </a:lnTo>
                  <a:lnTo>
                    <a:pt x="21600" y="10800"/>
                  </a:lnTo>
                  <a:lnTo>
                    <a:pt x="13828" y="0"/>
                  </a:lnTo>
                  <a:close/>
                </a:path>
                <a:path w="21600" h="21600">
                  <a:moveTo>
                    <a:pt x="1350" y="4421"/>
                  </a:moveTo>
                  <a:lnTo>
                    <a:pt x="1350" y="17179"/>
                  </a:lnTo>
                  <a:lnTo>
                    <a:pt x="2700" y="17179"/>
                  </a:lnTo>
                  <a:lnTo>
                    <a:pt x="2700" y="4421"/>
                  </a:lnTo>
                  <a:lnTo>
                    <a:pt x="1350" y="4421"/>
                  </a:lnTo>
                  <a:close/>
                </a:path>
                <a:path w="21600" h="21600">
                  <a:moveTo>
                    <a:pt x="0" y="4421"/>
                  </a:moveTo>
                  <a:lnTo>
                    <a:pt x="0" y="17179"/>
                  </a:lnTo>
                  <a:lnTo>
                    <a:pt x="675" y="17179"/>
                  </a:lnTo>
                  <a:lnTo>
                    <a:pt x="675" y="4421"/>
                  </a:lnTo>
                  <a:lnTo>
                    <a:pt x="0" y="4421"/>
                  </a:lnTo>
                  <a:close/>
                </a:path>
              </a:pathLst>
            </a:custGeom>
            <a:solidFill>
              <a:srgbClr val="99FF99"/>
            </a:solidFill>
            <a:ln w="12700">
              <a:solidFill>
                <a:schemeClr val="tx1"/>
              </a:solidFill>
              <a:miter lim="800000"/>
              <a:headEnd type="none" w="sm" len="sm"/>
              <a:tailEnd type="none" w="sm" len="sm"/>
            </a:ln>
          </p:spPr>
          <p:txBody>
            <a:bodyPr wrap="none" anchor="ctr"/>
            <a:lstStyle/>
            <a:p>
              <a:endParaRPr lang="en-US"/>
            </a:p>
          </p:txBody>
        </p:sp>
        <p:sp>
          <p:nvSpPr>
            <p:cNvPr id="33813" name="Text Box 5137">
              <a:extLst>
                <a:ext uri="{FF2B5EF4-FFF2-40B4-BE49-F238E27FC236}">
                  <a16:creationId xmlns:a16="http://schemas.microsoft.com/office/drawing/2014/main" id="{F9721E8B-6F62-44AE-9D95-40E8F92E8899}"/>
                </a:ext>
              </a:extLst>
            </p:cNvPr>
            <p:cNvSpPr txBox="1">
              <a:spLocks noChangeArrowheads="1"/>
            </p:cNvSpPr>
            <p:nvPr/>
          </p:nvSpPr>
          <p:spPr bwMode="auto">
            <a:xfrm>
              <a:off x="927" y="2103"/>
              <a:ext cx="176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800" b="1" dirty="0">
                  <a:solidFill>
                    <a:schemeClr val="tx1"/>
                  </a:solidFill>
                  <a:latin typeface="Arial" panose="020B0604020202020204" pitchFamily="34" charset="0"/>
                </a:rPr>
                <a:t>Excess Solar,  </a:t>
              </a:r>
              <a:endParaRPr lang="en-US" altLang="en-US" sz="1800" b="1" i="1" dirty="0">
                <a:solidFill>
                  <a:schemeClr val="tx1"/>
                </a:solidFill>
                <a:latin typeface="Arial" panose="020B0604020202020204" pitchFamily="34" charset="0"/>
              </a:endParaRPr>
            </a:p>
            <a:p>
              <a:pPr>
                <a:spcBef>
                  <a:spcPct val="0"/>
                </a:spcBef>
                <a:buClrTx/>
                <a:buSzTx/>
                <a:buFontTx/>
                <a:buNone/>
              </a:pPr>
              <a:r>
                <a:rPr lang="en-US" altLang="en-US" sz="1800" b="1" i="1" dirty="0">
                  <a:solidFill>
                    <a:schemeClr val="tx1"/>
                  </a:solidFill>
                  <a:latin typeface="Arial" panose="020B0604020202020204" pitchFamily="34" charset="0"/>
                </a:rPr>
                <a:t>     1 MW ENERGY IN</a:t>
              </a:r>
            </a:p>
            <a:p>
              <a:pPr>
                <a:spcBef>
                  <a:spcPct val="0"/>
                </a:spcBef>
                <a:buClrTx/>
                <a:buSzTx/>
                <a:buFontTx/>
                <a:buNone/>
              </a:pPr>
              <a:r>
                <a:rPr lang="en-US" altLang="en-US" sz="1800" b="1" dirty="0">
                  <a:solidFill>
                    <a:schemeClr val="tx1"/>
                  </a:solidFill>
                  <a:latin typeface="Arial" panose="020B0604020202020204" pitchFamily="34" charset="0"/>
                </a:rPr>
                <a:t>Wind, Off-peak grid</a:t>
              </a:r>
            </a:p>
          </p:txBody>
        </p:sp>
      </p:grpSp>
      <p:sp>
        <p:nvSpPr>
          <p:cNvPr id="33809" name="Rectangle 5138">
            <a:extLst>
              <a:ext uri="{FF2B5EF4-FFF2-40B4-BE49-F238E27FC236}">
                <a16:creationId xmlns:a16="http://schemas.microsoft.com/office/drawing/2014/main" id="{2633A948-1487-493C-AA7A-5997B5B5BC2D}"/>
              </a:ext>
            </a:extLst>
          </p:cNvPr>
          <p:cNvSpPr>
            <a:spLocks noChangeArrowheads="1"/>
          </p:cNvSpPr>
          <p:nvPr/>
        </p:nvSpPr>
        <p:spPr bwMode="auto">
          <a:xfrm>
            <a:off x="5440362" y="1771650"/>
            <a:ext cx="3291840" cy="3566160"/>
          </a:xfrm>
          <a:prstGeom prst="rect">
            <a:avLst/>
          </a:prstGeom>
          <a:noFill/>
          <a:ln w="12700">
            <a:solidFill>
              <a:schemeClr val="tx1"/>
            </a:solidFill>
            <a:prstDash val="lgDash"/>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3811" name="Text Box 5140">
            <a:extLst>
              <a:ext uri="{FF2B5EF4-FFF2-40B4-BE49-F238E27FC236}">
                <a16:creationId xmlns:a16="http://schemas.microsoft.com/office/drawing/2014/main" id="{15434E15-361B-4CF5-800C-75AEF23CD65B}"/>
              </a:ext>
            </a:extLst>
          </p:cNvPr>
          <p:cNvSpPr txBox="1">
            <a:spLocks noChangeArrowheads="1"/>
          </p:cNvSpPr>
          <p:nvPr/>
        </p:nvSpPr>
        <p:spPr bwMode="auto">
          <a:xfrm>
            <a:off x="455613" y="4957763"/>
            <a:ext cx="33845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50000"/>
              </a:spcBef>
              <a:buClrTx/>
              <a:buSzTx/>
              <a:buFontTx/>
              <a:buNone/>
            </a:pPr>
            <a:r>
              <a:rPr lang="en-US" altLang="en-US" sz="2400" cap="all" dirty="0">
                <a:solidFill>
                  <a:schemeClr val="tx1"/>
                </a:solidFill>
              </a:rPr>
              <a:t>NO LOAD: Excess power produces hydrogen, STORED.</a:t>
            </a:r>
          </a:p>
        </p:txBody>
      </p:sp>
      <p:sp>
        <p:nvSpPr>
          <p:cNvPr id="24" name="Date Placeholder 3">
            <a:extLst>
              <a:ext uri="{FF2B5EF4-FFF2-40B4-BE49-F238E27FC236}">
                <a16:creationId xmlns:a16="http://schemas.microsoft.com/office/drawing/2014/main" id="{634ADAF8-B753-4FAE-B243-8C60C5D9D601}"/>
              </a:ext>
            </a:extLst>
          </p:cNvPr>
          <p:cNvSpPr txBox="1">
            <a:spLocks/>
          </p:cNvSpPr>
          <p:nvPr/>
        </p:nvSpPr>
        <p:spPr bwMode="auto">
          <a:xfrm>
            <a:off x="209550" y="6400800"/>
            <a:ext cx="8504640" cy="457200"/>
          </a:xfrm>
          <a:prstGeom prst="rect">
            <a:avLst/>
          </a:prstGeom>
          <a:ln>
            <a:miter lim="800000"/>
            <a:headEnd/>
            <a:tailEnd/>
          </a:ln>
        </p:spPr>
        <p:txBody>
          <a:bodyPr lIns="92075" tIns="46038" rIns="92075" bIns="46038" anchor="ctr"/>
          <a:ls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5pPr>
            <a:lvl6pPr marL="22860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6pPr>
            <a:lvl7pPr marL="27432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7pPr>
            <a:lvl8pPr marL="32004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8pPr>
            <a:lvl9pPr marL="36576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9pPr>
          </a:lstStyle>
          <a:p>
            <a:pPr eaLnBrk="1" hangingPunct="1">
              <a:defRPr/>
            </a:pPr>
            <a:r>
              <a:rPr lang="en-US" sz="1000">
                <a:effectLst>
                  <a:outerShdw blurRad="38100" dist="38100" dir="2700000" algn="tl">
                    <a:srgbClr val="C0C0C0"/>
                  </a:outerShdw>
                </a:effectLst>
                <a:cs typeface="+mn-cs"/>
              </a:rPr>
              <a:t>2020-2-02                                                                 LightFuel Solar-Amplified Electrolysis                                    Copyright 2020 LightFuel Co.</a:t>
            </a:r>
            <a:endParaRPr lang="en-US" sz="1000" dirty="0">
              <a:effectLst>
                <a:outerShdw blurRad="38100" dist="38100" dir="2700000" algn="tl">
                  <a:srgbClr val="C0C0C0"/>
                </a:outerShdw>
              </a:effectLst>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Rectangle 2">
            <a:extLst>
              <a:ext uri="{FF2B5EF4-FFF2-40B4-BE49-F238E27FC236}">
                <a16:creationId xmlns:a16="http://schemas.microsoft.com/office/drawing/2014/main" id="{E6EEFFE0-18FA-4729-8544-80B13D4FC5FA}"/>
              </a:ext>
            </a:extLst>
          </p:cNvPr>
          <p:cNvSpPr>
            <a:spLocks noGrp="1" noChangeArrowheads="1"/>
          </p:cNvSpPr>
          <p:nvPr>
            <p:ph type="title"/>
          </p:nvPr>
        </p:nvSpPr>
        <p:spPr>
          <a:xfrm>
            <a:off x="3783012" y="219075"/>
            <a:ext cx="4949825" cy="1143000"/>
          </a:xfrm>
        </p:spPr>
        <p:txBody>
          <a:bodyPr/>
          <a:lstStyle/>
          <a:p>
            <a:pPr algn="l" eaLnBrk="1" hangingPunct="1"/>
            <a:r>
              <a:rPr lang="en-US" altLang="en-US" sz="3400" dirty="0">
                <a:solidFill>
                  <a:schemeClr val="tx1"/>
                </a:solidFill>
                <a:effectLst/>
              </a:rPr>
              <a:t>Electrical Power Storage</a:t>
            </a:r>
            <a:br>
              <a:rPr lang="en-US" altLang="en-US" sz="2000" dirty="0">
                <a:solidFill>
                  <a:schemeClr val="tx1"/>
                </a:solidFill>
                <a:effectLst/>
              </a:rPr>
            </a:br>
            <a:r>
              <a:rPr lang="en-US" altLang="en-US" sz="2800" cap="small" dirty="0">
                <a:solidFill>
                  <a:schemeClr val="tx1"/>
                </a:solidFill>
                <a:effectLst/>
              </a:rPr>
              <a:t>System diagram: Demand  </a:t>
            </a:r>
          </a:p>
        </p:txBody>
      </p:sp>
      <p:sp>
        <p:nvSpPr>
          <p:cNvPr id="24" name="Slide Number Placeholder 5">
            <a:extLst>
              <a:ext uri="{FF2B5EF4-FFF2-40B4-BE49-F238E27FC236}">
                <a16:creationId xmlns:a16="http://schemas.microsoft.com/office/drawing/2014/main" id="{34E8736D-8028-44B9-9D6B-27F0207ECD35}"/>
              </a:ext>
            </a:extLst>
          </p:cNvPr>
          <p:cNvSpPr>
            <a:spLocks noGrp="1"/>
          </p:cNvSpPr>
          <p:nvPr>
            <p:ph type="sldNum" sz="quarter" idx="11"/>
          </p:nvPr>
        </p:nvSpPr>
        <p:spPr/>
        <p:txBody>
          <a:bodyPr/>
          <a:lstStyle>
            <a:lvl1pPr eaLnBrk="0" hangingPunct="0">
              <a:defRPr sz="2400">
                <a:solidFill>
                  <a:schemeClr val="tx1"/>
                </a:solidFill>
                <a:latin typeface="Tahoma" panose="020B0604030504040204" pitchFamily="34" charset="0"/>
                <a:cs typeface="Tahoma" panose="020B0604030504040204" pitchFamily="34" charset="0"/>
              </a:defRPr>
            </a:lvl1pPr>
            <a:lvl2pPr marL="742950" indent="-285750" eaLnBrk="0" hangingPunct="0">
              <a:defRPr sz="2400">
                <a:solidFill>
                  <a:schemeClr val="tx1"/>
                </a:solidFill>
                <a:latin typeface="Tahoma" panose="020B0604030504040204" pitchFamily="34" charset="0"/>
                <a:cs typeface="Tahoma" panose="020B0604030504040204" pitchFamily="34" charset="0"/>
              </a:defRPr>
            </a:lvl2pPr>
            <a:lvl3pPr marL="1143000" indent="-228600" eaLnBrk="0" hangingPunct="0">
              <a:defRPr sz="2400">
                <a:solidFill>
                  <a:schemeClr val="tx1"/>
                </a:solidFill>
                <a:latin typeface="Tahoma" panose="020B0604030504040204" pitchFamily="34" charset="0"/>
                <a:cs typeface="Tahoma" panose="020B0604030504040204" pitchFamily="34" charset="0"/>
              </a:defRPr>
            </a:lvl3pPr>
            <a:lvl4pPr marL="1600200" indent="-228600" eaLnBrk="0" hangingPunct="0">
              <a:defRPr sz="2400">
                <a:solidFill>
                  <a:schemeClr val="tx1"/>
                </a:solidFill>
                <a:latin typeface="Tahoma" panose="020B0604030504040204" pitchFamily="34" charset="0"/>
                <a:cs typeface="Tahoma" panose="020B0604030504040204" pitchFamily="34" charset="0"/>
              </a:defRPr>
            </a:lvl4pPr>
            <a:lvl5pPr marL="2057400" indent="-228600" eaLnBrk="0" hangingPunct="0">
              <a:defRPr sz="24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9pPr>
          </a:lstStyle>
          <a:p>
            <a:pPr eaLnBrk="1" hangingPunct="1">
              <a:defRPr/>
            </a:pPr>
            <a:fld id="{6B832570-F503-437E-A3F6-DF9871C5CF35}" type="slidenum">
              <a:rPr lang="en-US" altLang="en-US" sz="1000"/>
              <a:pPr eaLnBrk="1" hangingPunct="1">
                <a:defRPr/>
              </a:pPr>
              <a:t>4</a:t>
            </a:fld>
            <a:endParaRPr lang="en-US" altLang="en-US" sz="1000"/>
          </a:p>
        </p:txBody>
      </p:sp>
      <p:sp>
        <p:nvSpPr>
          <p:cNvPr id="34823" name="Text Box 3">
            <a:extLst>
              <a:ext uri="{FF2B5EF4-FFF2-40B4-BE49-F238E27FC236}">
                <a16:creationId xmlns:a16="http://schemas.microsoft.com/office/drawing/2014/main" id="{507E6D3F-E7F4-4E54-9AB0-B2A9AD240505}"/>
              </a:ext>
            </a:extLst>
          </p:cNvPr>
          <p:cNvSpPr txBox="1">
            <a:spLocks noChangeArrowheads="1"/>
          </p:cNvSpPr>
          <p:nvPr/>
        </p:nvSpPr>
        <p:spPr bwMode="auto">
          <a:xfrm>
            <a:off x="5527675" y="3252788"/>
            <a:ext cx="3109913" cy="2011680"/>
          </a:xfrm>
          <a:prstGeom prst="rect">
            <a:avLst/>
          </a:prstGeom>
          <a:solidFill>
            <a:srgbClr val="0070C0"/>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br>
              <a:rPr lang="en-US" altLang="en-US" sz="1800" b="1" dirty="0">
                <a:solidFill>
                  <a:schemeClr val="tx1"/>
                </a:solidFill>
                <a:latin typeface="Arial" panose="020B0604020202020204" pitchFamily="34" charset="0"/>
              </a:rPr>
            </a:br>
            <a:r>
              <a:rPr lang="en-US" altLang="en-US" sz="1800" b="1" dirty="0">
                <a:solidFill>
                  <a:schemeClr val="tx1"/>
                </a:solidFill>
                <a:latin typeface="Arial" panose="020B0604020202020204" pitchFamily="34" charset="0"/>
              </a:rPr>
              <a:t>  </a:t>
            </a:r>
            <a:r>
              <a:rPr lang="en-US" altLang="en-US" sz="2400" b="1" cap="small" dirty="0">
                <a:solidFill>
                  <a:schemeClr val="bg1"/>
                </a:solidFill>
                <a:latin typeface="Arial" panose="020B0604020202020204" pitchFamily="34" charset="0"/>
              </a:rPr>
              <a:t>LightFuel</a:t>
            </a:r>
            <a:r>
              <a:rPr lang="en-US" altLang="en-US" sz="1600" b="1" cap="small" dirty="0">
                <a:solidFill>
                  <a:schemeClr val="bg1"/>
                </a:solidFill>
                <a:latin typeface="Arial" panose="020B0604020202020204" pitchFamily="34" charset="0"/>
                <a:cs typeface="Arial" panose="020B0604020202020204" pitchFamily="34" charset="0"/>
              </a:rPr>
              <a:t>®</a:t>
            </a:r>
            <a:r>
              <a:rPr lang="en-US" altLang="en-US" sz="2400" b="1" cap="small" dirty="0">
                <a:solidFill>
                  <a:schemeClr val="bg1"/>
                </a:solidFill>
                <a:latin typeface="Arial" panose="020B0604020202020204" pitchFamily="34" charset="0"/>
              </a:rPr>
              <a:t> Array</a:t>
            </a:r>
          </a:p>
          <a:p>
            <a:pPr algn="ctr">
              <a:spcBef>
                <a:spcPct val="0"/>
              </a:spcBef>
              <a:buClrTx/>
              <a:buSzTx/>
              <a:buFontTx/>
              <a:buNone/>
            </a:pPr>
            <a:endParaRPr lang="en-US" altLang="en-US" sz="1800" b="1" dirty="0">
              <a:solidFill>
                <a:schemeClr val="tx1"/>
              </a:solidFill>
              <a:latin typeface="Arial" panose="020B0604020202020204" pitchFamily="34" charset="0"/>
            </a:endParaRPr>
          </a:p>
        </p:txBody>
      </p:sp>
      <p:sp>
        <p:nvSpPr>
          <p:cNvPr id="34824" name="Text Box 4">
            <a:extLst>
              <a:ext uri="{FF2B5EF4-FFF2-40B4-BE49-F238E27FC236}">
                <a16:creationId xmlns:a16="http://schemas.microsoft.com/office/drawing/2014/main" id="{E31309D6-5F94-40EA-886E-747EF07F0818}"/>
              </a:ext>
            </a:extLst>
          </p:cNvPr>
          <p:cNvSpPr txBox="1">
            <a:spLocks noChangeArrowheads="1"/>
          </p:cNvSpPr>
          <p:nvPr/>
        </p:nvSpPr>
        <p:spPr bwMode="auto">
          <a:xfrm>
            <a:off x="7389813" y="1863725"/>
            <a:ext cx="1265237" cy="957263"/>
          </a:xfrm>
          <a:prstGeom prst="rect">
            <a:avLst/>
          </a:prstGeom>
          <a:solidFill>
            <a:schemeClr val="accent2">
              <a:lumMod val="60000"/>
              <a:lumOff val="40000"/>
            </a:schemeClr>
          </a:solidFill>
          <a:ln w="9525">
            <a:solidFill>
              <a:schemeClr val="tx1"/>
            </a:solidFill>
            <a:miter lim="800000"/>
            <a:headEnd/>
            <a:tailEnd/>
          </a:ln>
        </p:spPr>
        <p:txBody>
          <a:bodyPr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endParaRPr lang="en-US" altLang="en-US" sz="1800" b="1" dirty="0">
              <a:solidFill>
                <a:schemeClr val="tx1"/>
              </a:solidFill>
              <a:latin typeface="Arial" panose="020B0604020202020204" pitchFamily="34" charset="0"/>
            </a:endParaRPr>
          </a:p>
          <a:p>
            <a:pPr algn="ctr">
              <a:spcBef>
                <a:spcPct val="0"/>
              </a:spcBef>
              <a:buClrTx/>
              <a:buSzTx/>
              <a:buFontTx/>
              <a:buNone/>
            </a:pPr>
            <a:r>
              <a:rPr lang="en-US" altLang="en-US" sz="1800" b="1" dirty="0">
                <a:solidFill>
                  <a:schemeClr val="tx1"/>
                </a:solidFill>
                <a:latin typeface="Arial" panose="020B0604020202020204" pitchFamily="34" charset="0"/>
              </a:rPr>
              <a:t>Hydrogen Storage</a:t>
            </a:r>
          </a:p>
          <a:p>
            <a:pPr algn="ctr">
              <a:spcBef>
                <a:spcPct val="0"/>
              </a:spcBef>
              <a:buClrTx/>
              <a:buSzTx/>
              <a:buFontTx/>
              <a:buNone/>
            </a:pPr>
            <a:endParaRPr lang="en-US" altLang="en-US" sz="1800" b="1" dirty="0">
              <a:solidFill>
                <a:schemeClr val="tx1"/>
              </a:solidFill>
              <a:latin typeface="Arial" panose="020B0604020202020204" pitchFamily="34" charset="0"/>
            </a:endParaRPr>
          </a:p>
        </p:txBody>
      </p:sp>
      <p:sp>
        <p:nvSpPr>
          <p:cNvPr id="34825" name="Text Box 5">
            <a:extLst>
              <a:ext uri="{FF2B5EF4-FFF2-40B4-BE49-F238E27FC236}">
                <a16:creationId xmlns:a16="http://schemas.microsoft.com/office/drawing/2014/main" id="{9CEEBF7C-D14A-4C4D-9919-0AC16863E48A}"/>
              </a:ext>
            </a:extLst>
          </p:cNvPr>
          <p:cNvSpPr txBox="1">
            <a:spLocks noChangeArrowheads="1"/>
          </p:cNvSpPr>
          <p:nvPr/>
        </p:nvSpPr>
        <p:spPr bwMode="auto">
          <a:xfrm>
            <a:off x="5498305" y="1853234"/>
            <a:ext cx="1751012" cy="960438"/>
          </a:xfrm>
          <a:prstGeom prst="rect">
            <a:avLst/>
          </a:prstGeom>
          <a:solidFill>
            <a:schemeClr val="accent2">
              <a:lumMod val="40000"/>
              <a:lumOff val="60000"/>
            </a:schemeClr>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endParaRPr lang="en-US" altLang="en-US" sz="1800" b="1">
              <a:solidFill>
                <a:schemeClr val="tx1"/>
              </a:solidFill>
              <a:latin typeface="Arial" panose="020B0604020202020204" pitchFamily="34" charset="0"/>
            </a:endParaRPr>
          </a:p>
          <a:p>
            <a:pPr algn="ctr">
              <a:spcBef>
                <a:spcPct val="0"/>
              </a:spcBef>
              <a:buClrTx/>
              <a:buSzTx/>
              <a:buFontTx/>
              <a:buNone/>
            </a:pPr>
            <a:r>
              <a:rPr lang="en-US" altLang="en-US" sz="1800" b="1">
                <a:solidFill>
                  <a:schemeClr val="tx1"/>
                </a:solidFill>
                <a:latin typeface="Arial" panose="020B0604020202020204" pitchFamily="34" charset="0"/>
              </a:rPr>
              <a:t>Fuel Cell</a:t>
            </a:r>
          </a:p>
        </p:txBody>
      </p:sp>
      <p:sp>
        <p:nvSpPr>
          <p:cNvPr id="34826" name="Text Box 6">
            <a:extLst>
              <a:ext uri="{FF2B5EF4-FFF2-40B4-BE49-F238E27FC236}">
                <a16:creationId xmlns:a16="http://schemas.microsoft.com/office/drawing/2014/main" id="{8058D840-878C-4E08-8BB4-89CE3FC1D223}"/>
              </a:ext>
            </a:extLst>
          </p:cNvPr>
          <p:cNvSpPr txBox="1">
            <a:spLocks noChangeArrowheads="1"/>
          </p:cNvSpPr>
          <p:nvPr/>
        </p:nvSpPr>
        <p:spPr bwMode="auto">
          <a:xfrm>
            <a:off x="4027488" y="1852613"/>
            <a:ext cx="1308100" cy="958850"/>
          </a:xfrm>
          <a:prstGeom prst="rect">
            <a:avLst/>
          </a:prstGeom>
          <a:solidFill>
            <a:srgbClr val="EAEAEA"/>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r>
              <a:rPr lang="en-US" altLang="en-US" sz="1800" b="1">
                <a:solidFill>
                  <a:schemeClr val="tx1"/>
                </a:solidFill>
                <a:latin typeface="Arial" panose="020B0604020202020204" pitchFamily="34" charset="0"/>
              </a:rPr>
              <a:t>Power</a:t>
            </a:r>
          </a:p>
          <a:p>
            <a:pPr algn="ctr">
              <a:spcBef>
                <a:spcPct val="0"/>
              </a:spcBef>
              <a:buClrTx/>
              <a:buSzTx/>
              <a:buFontTx/>
              <a:buNone/>
            </a:pPr>
            <a:r>
              <a:rPr lang="en-US" altLang="en-US" sz="1800" b="1">
                <a:solidFill>
                  <a:schemeClr val="tx1"/>
                </a:solidFill>
                <a:latin typeface="Arial" panose="020B0604020202020204" pitchFamily="34" charset="0"/>
              </a:rPr>
              <a:t>Interface</a:t>
            </a:r>
          </a:p>
          <a:p>
            <a:pPr algn="ctr">
              <a:spcBef>
                <a:spcPct val="0"/>
              </a:spcBef>
              <a:buClrTx/>
              <a:buSzTx/>
              <a:buFontTx/>
              <a:buNone/>
            </a:pPr>
            <a:r>
              <a:rPr lang="en-US" altLang="en-US" sz="1800" b="1">
                <a:solidFill>
                  <a:schemeClr val="tx1"/>
                </a:solidFill>
                <a:latin typeface="Arial" panose="020B0604020202020204" pitchFamily="34" charset="0"/>
              </a:rPr>
              <a:t>Unit</a:t>
            </a:r>
          </a:p>
          <a:p>
            <a:pPr algn="ctr">
              <a:spcBef>
                <a:spcPct val="0"/>
              </a:spcBef>
              <a:buClrTx/>
              <a:buSzTx/>
              <a:buFontTx/>
              <a:buNone/>
            </a:pPr>
            <a:r>
              <a:rPr lang="en-US" altLang="en-US" sz="1800" b="1">
                <a:solidFill>
                  <a:schemeClr val="tx1"/>
                </a:solidFill>
                <a:latin typeface="Arial" panose="020B0604020202020204" pitchFamily="34" charset="0"/>
              </a:rPr>
              <a:t> </a:t>
            </a:r>
          </a:p>
        </p:txBody>
      </p:sp>
      <p:sp>
        <p:nvSpPr>
          <p:cNvPr id="34827" name="Text Box 7">
            <a:extLst>
              <a:ext uri="{FF2B5EF4-FFF2-40B4-BE49-F238E27FC236}">
                <a16:creationId xmlns:a16="http://schemas.microsoft.com/office/drawing/2014/main" id="{1AB81F01-EF68-414D-AAC3-330EA3E99E01}"/>
              </a:ext>
            </a:extLst>
          </p:cNvPr>
          <p:cNvSpPr txBox="1">
            <a:spLocks noChangeArrowheads="1"/>
          </p:cNvSpPr>
          <p:nvPr/>
        </p:nvSpPr>
        <p:spPr bwMode="auto">
          <a:xfrm>
            <a:off x="4024313" y="3290888"/>
            <a:ext cx="1309687" cy="960437"/>
          </a:xfrm>
          <a:prstGeom prst="rect">
            <a:avLst/>
          </a:prstGeom>
          <a:solidFill>
            <a:srgbClr val="EAEAEA"/>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br>
              <a:rPr lang="en-US" altLang="en-US" sz="1800" b="1">
                <a:solidFill>
                  <a:schemeClr val="tx1"/>
                </a:solidFill>
                <a:latin typeface="Arial" panose="020B0604020202020204" pitchFamily="34" charset="0"/>
              </a:rPr>
            </a:br>
            <a:r>
              <a:rPr lang="en-US" altLang="en-US" sz="1800" b="1">
                <a:solidFill>
                  <a:schemeClr val="tx1"/>
                </a:solidFill>
                <a:latin typeface="Arial" panose="020B0604020202020204" pitchFamily="34" charset="0"/>
              </a:rPr>
              <a:t>SMPS</a:t>
            </a:r>
          </a:p>
        </p:txBody>
      </p:sp>
      <p:sp>
        <p:nvSpPr>
          <p:cNvPr id="34828" name="Text Box 8">
            <a:extLst>
              <a:ext uri="{FF2B5EF4-FFF2-40B4-BE49-F238E27FC236}">
                <a16:creationId xmlns:a16="http://schemas.microsoft.com/office/drawing/2014/main" id="{B7852881-58E2-4E0C-BBDD-1B14608185B0}"/>
              </a:ext>
            </a:extLst>
          </p:cNvPr>
          <p:cNvSpPr txBox="1">
            <a:spLocks noChangeArrowheads="1"/>
          </p:cNvSpPr>
          <p:nvPr/>
        </p:nvSpPr>
        <p:spPr bwMode="auto">
          <a:xfrm>
            <a:off x="8002588" y="2862263"/>
            <a:ext cx="7366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r>
              <a:rPr lang="en-US" altLang="en-US" sz="1800" b="1">
                <a:solidFill>
                  <a:schemeClr val="tx1"/>
                </a:solidFill>
                <a:latin typeface="Arial" panose="020B0604020202020204" pitchFamily="34" charset="0"/>
              </a:rPr>
              <a:t>H</a:t>
            </a:r>
            <a:r>
              <a:rPr lang="en-US" altLang="en-US" sz="1800" b="1" baseline="-25000">
                <a:solidFill>
                  <a:schemeClr val="tx1"/>
                </a:solidFill>
                <a:latin typeface="Arial" panose="020B0604020202020204" pitchFamily="34" charset="0"/>
              </a:rPr>
              <a:t>2</a:t>
            </a:r>
          </a:p>
        </p:txBody>
      </p:sp>
      <p:sp>
        <p:nvSpPr>
          <p:cNvPr id="34829" name="AutoShape 9">
            <a:extLst>
              <a:ext uri="{FF2B5EF4-FFF2-40B4-BE49-F238E27FC236}">
                <a16:creationId xmlns:a16="http://schemas.microsoft.com/office/drawing/2014/main" id="{276E673A-57B3-47AB-B355-3A0625988FEA}"/>
              </a:ext>
            </a:extLst>
          </p:cNvPr>
          <p:cNvSpPr>
            <a:spLocks noChangeArrowheads="1"/>
          </p:cNvSpPr>
          <p:nvPr/>
        </p:nvSpPr>
        <p:spPr bwMode="auto">
          <a:xfrm>
            <a:off x="7850188" y="2703513"/>
            <a:ext cx="366712" cy="655637"/>
          </a:xfrm>
          <a:prstGeom prst="upArrow">
            <a:avLst>
              <a:gd name="adj1" fmla="val 50000"/>
              <a:gd name="adj2" fmla="val 44697"/>
            </a:avLst>
          </a:prstGeom>
          <a:solidFill>
            <a:srgbClr val="99CCFF"/>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4830" name="AutoShape 10">
            <a:extLst>
              <a:ext uri="{FF2B5EF4-FFF2-40B4-BE49-F238E27FC236}">
                <a16:creationId xmlns:a16="http://schemas.microsoft.com/office/drawing/2014/main" id="{080A284B-B0F6-47FB-8B1B-EE5D93947318}"/>
              </a:ext>
            </a:extLst>
          </p:cNvPr>
          <p:cNvSpPr>
            <a:spLocks noChangeArrowheads="1"/>
          </p:cNvSpPr>
          <p:nvPr/>
        </p:nvSpPr>
        <p:spPr bwMode="auto">
          <a:xfrm rot="-5400000">
            <a:off x="7034212" y="2252663"/>
            <a:ext cx="366713" cy="655638"/>
          </a:xfrm>
          <a:prstGeom prst="upArrow">
            <a:avLst>
              <a:gd name="adj1" fmla="val 50000"/>
              <a:gd name="adj2" fmla="val 44697"/>
            </a:avLst>
          </a:prstGeom>
          <a:solidFill>
            <a:srgbClr val="99CCFF"/>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grpSp>
        <p:nvGrpSpPr>
          <p:cNvPr id="34831" name="Group 11">
            <a:extLst>
              <a:ext uri="{FF2B5EF4-FFF2-40B4-BE49-F238E27FC236}">
                <a16:creationId xmlns:a16="http://schemas.microsoft.com/office/drawing/2014/main" id="{02D1E59C-9CF3-4B11-9152-B77D939DF05F}"/>
              </a:ext>
            </a:extLst>
          </p:cNvPr>
          <p:cNvGrpSpPr>
            <a:grpSpLocks/>
          </p:cNvGrpSpPr>
          <p:nvPr/>
        </p:nvGrpSpPr>
        <p:grpSpPr bwMode="auto">
          <a:xfrm>
            <a:off x="3508375" y="4113213"/>
            <a:ext cx="2438400" cy="2284412"/>
            <a:chOff x="2400" y="2591"/>
            <a:chExt cx="1536" cy="1439"/>
          </a:xfrm>
        </p:grpSpPr>
        <p:sp>
          <p:nvSpPr>
            <p:cNvPr id="34839" name="AutoShape 12">
              <a:extLst>
                <a:ext uri="{FF2B5EF4-FFF2-40B4-BE49-F238E27FC236}">
                  <a16:creationId xmlns:a16="http://schemas.microsoft.com/office/drawing/2014/main" id="{8DCD1E7F-A465-4E54-90A8-ACB85B0B2B30}"/>
                </a:ext>
              </a:extLst>
            </p:cNvPr>
            <p:cNvSpPr>
              <a:spLocks noChangeArrowheads="1"/>
            </p:cNvSpPr>
            <p:nvPr/>
          </p:nvSpPr>
          <p:spPr bwMode="auto">
            <a:xfrm rot="-3172839">
              <a:off x="2759" y="2894"/>
              <a:ext cx="1118" cy="1153"/>
            </a:xfrm>
            <a:prstGeom prst="sun">
              <a:avLst>
                <a:gd name="adj" fmla="val 25000"/>
              </a:avLst>
            </a:prstGeom>
            <a:solidFill>
              <a:srgbClr val="FFFF00"/>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4840" name="AutoShape 13">
              <a:extLst>
                <a:ext uri="{FF2B5EF4-FFF2-40B4-BE49-F238E27FC236}">
                  <a16:creationId xmlns:a16="http://schemas.microsoft.com/office/drawing/2014/main" id="{D0EFDB66-E103-4652-B39F-CF7D21BC3F3B}"/>
                </a:ext>
              </a:extLst>
            </p:cNvPr>
            <p:cNvSpPr>
              <a:spLocks noChangeArrowheads="1"/>
            </p:cNvSpPr>
            <p:nvPr/>
          </p:nvSpPr>
          <p:spPr bwMode="auto">
            <a:xfrm rot="2274168">
              <a:off x="3689" y="2591"/>
              <a:ext cx="247" cy="459"/>
            </a:xfrm>
            <a:prstGeom prst="upArrow">
              <a:avLst>
                <a:gd name="adj1" fmla="val 50000"/>
                <a:gd name="adj2" fmla="val 46457"/>
              </a:avLst>
            </a:prstGeom>
            <a:solidFill>
              <a:srgbClr val="FFFF00"/>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4841" name="AutoShape 14">
              <a:extLst>
                <a:ext uri="{FF2B5EF4-FFF2-40B4-BE49-F238E27FC236}">
                  <a16:creationId xmlns:a16="http://schemas.microsoft.com/office/drawing/2014/main" id="{39E78081-C71B-446A-BA86-59FA4223219D}"/>
                </a:ext>
              </a:extLst>
            </p:cNvPr>
            <p:cNvSpPr>
              <a:spLocks noChangeArrowheads="1"/>
            </p:cNvSpPr>
            <p:nvPr/>
          </p:nvSpPr>
          <p:spPr bwMode="auto">
            <a:xfrm rot="-2931580">
              <a:off x="2534" y="2679"/>
              <a:ext cx="231" cy="499"/>
            </a:xfrm>
            <a:prstGeom prst="upArrow">
              <a:avLst>
                <a:gd name="adj1" fmla="val 50000"/>
                <a:gd name="adj2" fmla="val 54004"/>
              </a:avLst>
            </a:prstGeom>
            <a:solidFill>
              <a:srgbClr val="FFFF00"/>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grpSp>
      <p:sp>
        <p:nvSpPr>
          <p:cNvPr id="34832" name="AutoShape 15">
            <a:extLst>
              <a:ext uri="{FF2B5EF4-FFF2-40B4-BE49-F238E27FC236}">
                <a16:creationId xmlns:a16="http://schemas.microsoft.com/office/drawing/2014/main" id="{7FA129B1-37CF-4E30-93D8-79D4C75718B6}"/>
              </a:ext>
            </a:extLst>
          </p:cNvPr>
          <p:cNvSpPr>
            <a:spLocks noChangeArrowheads="1"/>
          </p:cNvSpPr>
          <p:nvPr/>
        </p:nvSpPr>
        <p:spPr bwMode="auto">
          <a:xfrm rot="5400000">
            <a:off x="5351602" y="3452813"/>
            <a:ext cx="366713" cy="655638"/>
          </a:xfrm>
          <a:prstGeom prst="upArrow">
            <a:avLst>
              <a:gd name="adj1" fmla="val 50000"/>
              <a:gd name="adj2" fmla="val 44697"/>
            </a:avLst>
          </a:prstGeom>
          <a:solidFill>
            <a:srgbClr val="99FF99"/>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grpSp>
        <p:nvGrpSpPr>
          <p:cNvPr id="34833" name="Group 16">
            <a:extLst>
              <a:ext uri="{FF2B5EF4-FFF2-40B4-BE49-F238E27FC236}">
                <a16:creationId xmlns:a16="http://schemas.microsoft.com/office/drawing/2014/main" id="{ECA26DD8-1D94-4CBE-AA37-BA67AC0B4232}"/>
              </a:ext>
            </a:extLst>
          </p:cNvPr>
          <p:cNvGrpSpPr>
            <a:grpSpLocks/>
          </p:cNvGrpSpPr>
          <p:nvPr/>
        </p:nvGrpSpPr>
        <p:grpSpPr bwMode="auto">
          <a:xfrm>
            <a:off x="1203325" y="2944813"/>
            <a:ext cx="2984500" cy="1690687"/>
            <a:chOff x="808" y="1855"/>
            <a:chExt cx="1880" cy="1065"/>
          </a:xfrm>
        </p:grpSpPr>
        <p:sp>
          <p:nvSpPr>
            <p:cNvPr id="34837" name="AutoShape 17">
              <a:extLst>
                <a:ext uri="{FF2B5EF4-FFF2-40B4-BE49-F238E27FC236}">
                  <a16:creationId xmlns:a16="http://schemas.microsoft.com/office/drawing/2014/main" id="{A042EF55-2BB5-426B-A6D9-A7A62E8A470E}"/>
                </a:ext>
              </a:extLst>
            </p:cNvPr>
            <p:cNvSpPr>
              <a:spLocks noChangeArrowheads="1"/>
            </p:cNvSpPr>
            <p:nvPr/>
          </p:nvSpPr>
          <p:spPr bwMode="auto">
            <a:xfrm>
              <a:off x="808" y="1855"/>
              <a:ext cx="1837" cy="1065"/>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5 w 21600"/>
                <a:gd name="T13" fmla="*/ 4421 h 21600"/>
                <a:gd name="T14" fmla="*/ 17014 w 21600"/>
                <a:gd name="T15" fmla="*/ 17179 h 21600"/>
              </a:gdLst>
              <a:ahLst/>
              <a:cxnLst>
                <a:cxn ang="T8">
                  <a:pos x="T0" y="T1"/>
                </a:cxn>
                <a:cxn ang="T9">
                  <a:pos x="T2" y="T3"/>
                </a:cxn>
                <a:cxn ang="T10">
                  <a:pos x="T4" y="T5"/>
                </a:cxn>
                <a:cxn ang="T11">
                  <a:pos x="T6" y="T7"/>
                </a:cxn>
              </a:cxnLst>
              <a:rect l="T12" t="T13" r="T14" b="T15"/>
              <a:pathLst>
                <a:path w="21600" h="21600">
                  <a:moveTo>
                    <a:pt x="13828" y="0"/>
                  </a:moveTo>
                  <a:lnTo>
                    <a:pt x="13828" y="4421"/>
                  </a:lnTo>
                  <a:lnTo>
                    <a:pt x="3375" y="4421"/>
                  </a:lnTo>
                  <a:lnTo>
                    <a:pt x="3375" y="17179"/>
                  </a:lnTo>
                  <a:lnTo>
                    <a:pt x="13828" y="17179"/>
                  </a:lnTo>
                  <a:lnTo>
                    <a:pt x="13828" y="21600"/>
                  </a:lnTo>
                  <a:lnTo>
                    <a:pt x="21600" y="10800"/>
                  </a:lnTo>
                  <a:lnTo>
                    <a:pt x="13828" y="0"/>
                  </a:lnTo>
                  <a:close/>
                </a:path>
                <a:path w="21600" h="21600">
                  <a:moveTo>
                    <a:pt x="1350" y="4421"/>
                  </a:moveTo>
                  <a:lnTo>
                    <a:pt x="1350" y="17179"/>
                  </a:lnTo>
                  <a:lnTo>
                    <a:pt x="2700" y="17179"/>
                  </a:lnTo>
                  <a:lnTo>
                    <a:pt x="2700" y="4421"/>
                  </a:lnTo>
                  <a:lnTo>
                    <a:pt x="1350" y="4421"/>
                  </a:lnTo>
                  <a:close/>
                </a:path>
                <a:path w="21600" h="21600">
                  <a:moveTo>
                    <a:pt x="0" y="4421"/>
                  </a:moveTo>
                  <a:lnTo>
                    <a:pt x="0" y="17179"/>
                  </a:lnTo>
                  <a:lnTo>
                    <a:pt x="675" y="17179"/>
                  </a:lnTo>
                  <a:lnTo>
                    <a:pt x="675" y="4421"/>
                  </a:lnTo>
                  <a:lnTo>
                    <a:pt x="0" y="4421"/>
                  </a:lnTo>
                  <a:close/>
                </a:path>
              </a:pathLst>
            </a:custGeom>
            <a:solidFill>
              <a:srgbClr val="99FF99"/>
            </a:solidFill>
            <a:ln w="12700">
              <a:solidFill>
                <a:schemeClr val="tx1"/>
              </a:solidFill>
              <a:miter lim="800000"/>
              <a:headEnd type="none" w="sm" len="sm"/>
              <a:tailEnd type="none" w="sm" len="sm"/>
            </a:ln>
          </p:spPr>
          <p:txBody>
            <a:bodyPr wrap="none" anchor="ctr"/>
            <a:lstStyle/>
            <a:p>
              <a:endParaRPr lang="en-US"/>
            </a:p>
          </p:txBody>
        </p:sp>
        <p:sp>
          <p:nvSpPr>
            <p:cNvPr id="34838" name="Text Box 18">
              <a:extLst>
                <a:ext uri="{FF2B5EF4-FFF2-40B4-BE49-F238E27FC236}">
                  <a16:creationId xmlns:a16="http://schemas.microsoft.com/office/drawing/2014/main" id="{AE191653-B584-48BE-BC05-DBF60DC616B5}"/>
                </a:ext>
              </a:extLst>
            </p:cNvPr>
            <p:cNvSpPr txBox="1">
              <a:spLocks noChangeArrowheads="1"/>
            </p:cNvSpPr>
            <p:nvPr/>
          </p:nvSpPr>
          <p:spPr bwMode="auto">
            <a:xfrm>
              <a:off x="927" y="2103"/>
              <a:ext cx="176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800" b="1" dirty="0">
                  <a:solidFill>
                    <a:schemeClr val="tx1"/>
                  </a:solidFill>
                  <a:latin typeface="Arial" panose="020B0604020202020204" pitchFamily="34" charset="0"/>
                </a:rPr>
                <a:t>Excess Solar,  </a:t>
              </a:r>
              <a:endParaRPr lang="en-US" altLang="en-US" sz="1800" b="1" i="1" dirty="0">
                <a:solidFill>
                  <a:schemeClr val="tx1"/>
                </a:solidFill>
                <a:latin typeface="Arial" panose="020B0604020202020204" pitchFamily="34" charset="0"/>
              </a:endParaRPr>
            </a:p>
            <a:p>
              <a:pPr>
                <a:spcBef>
                  <a:spcPct val="0"/>
                </a:spcBef>
                <a:buClrTx/>
                <a:buSzTx/>
                <a:buFontTx/>
                <a:buNone/>
              </a:pPr>
              <a:r>
                <a:rPr lang="en-US" altLang="en-US" sz="1800" b="1" i="1" dirty="0">
                  <a:solidFill>
                    <a:schemeClr val="tx1"/>
                  </a:solidFill>
                  <a:latin typeface="Arial" panose="020B0604020202020204" pitchFamily="34" charset="0"/>
                </a:rPr>
                <a:t>     1 MW ENERGY IN</a:t>
              </a:r>
            </a:p>
            <a:p>
              <a:pPr>
                <a:spcBef>
                  <a:spcPct val="0"/>
                </a:spcBef>
                <a:buClrTx/>
                <a:buSzTx/>
                <a:buFontTx/>
                <a:buNone/>
              </a:pPr>
              <a:r>
                <a:rPr lang="en-US" altLang="en-US" sz="1800" b="1" dirty="0">
                  <a:solidFill>
                    <a:schemeClr val="tx1"/>
                  </a:solidFill>
                  <a:latin typeface="Arial" panose="020B0604020202020204" pitchFamily="34" charset="0"/>
                </a:rPr>
                <a:t>Wind, Off-peak grid</a:t>
              </a:r>
            </a:p>
          </p:txBody>
        </p:sp>
      </p:grpSp>
      <p:sp>
        <p:nvSpPr>
          <p:cNvPr id="34834" name="Rectangle 19">
            <a:extLst>
              <a:ext uri="{FF2B5EF4-FFF2-40B4-BE49-F238E27FC236}">
                <a16:creationId xmlns:a16="http://schemas.microsoft.com/office/drawing/2014/main" id="{B87AF5DA-3F86-4D4B-800C-4702A45160E9}"/>
              </a:ext>
            </a:extLst>
          </p:cNvPr>
          <p:cNvSpPr>
            <a:spLocks noChangeArrowheads="1"/>
          </p:cNvSpPr>
          <p:nvPr/>
        </p:nvSpPr>
        <p:spPr bwMode="auto">
          <a:xfrm>
            <a:off x="5440363" y="1771650"/>
            <a:ext cx="3292475" cy="3566160"/>
          </a:xfrm>
          <a:prstGeom prst="rect">
            <a:avLst/>
          </a:prstGeom>
          <a:noFill/>
          <a:ln w="12700">
            <a:solidFill>
              <a:schemeClr val="tx1"/>
            </a:solidFill>
            <a:prstDash val="lgDash"/>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4835" name="AutoShape 20">
            <a:extLst>
              <a:ext uri="{FF2B5EF4-FFF2-40B4-BE49-F238E27FC236}">
                <a16:creationId xmlns:a16="http://schemas.microsoft.com/office/drawing/2014/main" id="{02807FE5-73DB-4545-A5F2-FB5ECBD7E9C2}"/>
              </a:ext>
            </a:extLst>
          </p:cNvPr>
          <p:cNvSpPr>
            <a:spLocks noChangeArrowheads="1"/>
          </p:cNvSpPr>
          <p:nvPr/>
        </p:nvSpPr>
        <p:spPr bwMode="auto">
          <a:xfrm rot="5400000" flipH="1">
            <a:off x="5335587" y="1728788"/>
            <a:ext cx="366713" cy="655638"/>
          </a:xfrm>
          <a:prstGeom prst="upArrow">
            <a:avLst>
              <a:gd name="adj1" fmla="val 50000"/>
              <a:gd name="adj2" fmla="val 44697"/>
            </a:avLst>
          </a:prstGeom>
          <a:solidFill>
            <a:srgbClr val="DDDDDD"/>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4836" name="Text Box 21">
            <a:extLst>
              <a:ext uri="{FF2B5EF4-FFF2-40B4-BE49-F238E27FC236}">
                <a16:creationId xmlns:a16="http://schemas.microsoft.com/office/drawing/2014/main" id="{44EACB2C-FDC9-4825-9936-DC4391545F79}"/>
              </a:ext>
            </a:extLst>
          </p:cNvPr>
          <p:cNvSpPr txBox="1">
            <a:spLocks noChangeArrowheads="1"/>
          </p:cNvSpPr>
          <p:nvPr/>
        </p:nvSpPr>
        <p:spPr bwMode="auto">
          <a:xfrm>
            <a:off x="455612" y="4927451"/>
            <a:ext cx="360833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50000"/>
              </a:spcBef>
              <a:buClrTx/>
              <a:buSzTx/>
              <a:buFontTx/>
              <a:buNone/>
            </a:pPr>
            <a:r>
              <a:rPr lang="en-US" altLang="en-US" sz="2400" cap="all" dirty="0">
                <a:solidFill>
                  <a:schemeClr val="tx1"/>
                </a:solidFill>
              </a:rPr>
              <a:t>PIU calls for power: Stored hydrogen flows to Fuel Cell </a:t>
            </a:r>
          </a:p>
        </p:txBody>
      </p:sp>
      <p:sp>
        <p:nvSpPr>
          <p:cNvPr id="25" name="Date Placeholder 3">
            <a:extLst>
              <a:ext uri="{FF2B5EF4-FFF2-40B4-BE49-F238E27FC236}">
                <a16:creationId xmlns:a16="http://schemas.microsoft.com/office/drawing/2014/main" id="{51541AE3-7A6A-4B28-A869-530FD92A5B6B}"/>
              </a:ext>
            </a:extLst>
          </p:cNvPr>
          <p:cNvSpPr txBox="1">
            <a:spLocks/>
          </p:cNvSpPr>
          <p:nvPr/>
        </p:nvSpPr>
        <p:spPr bwMode="auto">
          <a:xfrm>
            <a:off x="209550" y="6400800"/>
            <a:ext cx="8504640" cy="457200"/>
          </a:xfrm>
          <a:prstGeom prst="rect">
            <a:avLst/>
          </a:prstGeom>
          <a:ln>
            <a:miter lim="800000"/>
            <a:headEnd/>
            <a:tailEnd/>
          </a:ln>
        </p:spPr>
        <p:txBody>
          <a:bodyPr lIns="92075" tIns="46038" rIns="92075" bIns="46038" anchor="ctr"/>
          <a:ls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5pPr>
            <a:lvl6pPr marL="22860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6pPr>
            <a:lvl7pPr marL="27432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7pPr>
            <a:lvl8pPr marL="32004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8pPr>
            <a:lvl9pPr marL="36576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9pPr>
          </a:lstStyle>
          <a:p>
            <a:pPr eaLnBrk="1" hangingPunct="1">
              <a:defRPr/>
            </a:pPr>
            <a:r>
              <a:rPr lang="en-US" sz="1000">
                <a:effectLst>
                  <a:outerShdw blurRad="38100" dist="38100" dir="2700000" algn="tl">
                    <a:srgbClr val="C0C0C0"/>
                  </a:outerShdw>
                </a:effectLst>
                <a:cs typeface="+mn-cs"/>
              </a:rPr>
              <a:t>2020-2-02                                                                 LightFuel Solar-Amplified Electrolysis                                    Copyright 2020 LightFuel Co.</a:t>
            </a:r>
            <a:endParaRPr lang="en-US" sz="1000" dirty="0">
              <a:effectLst>
                <a:outerShdw blurRad="38100" dist="38100" dir="2700000" algn="tl">
                  <a:srgbClr val="C0C0C0"/>
                </a:outerShdw>
              </a:effectLst>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2">
            <a:extLst>
              <a:ext uri="{FF2B5EF4-FFF2-40B4-BE49-F238E27FC236}">
                <a16:creationId xmlns:a16="http://schemas.microsoft.com/office/drawing/2014/main" id="{6A5E4598-38E2-43D3-8670-C51FF1735DD7}"/>
              </a:ext>
            </a:extLst>
          </p:cNvPr>
          <p:cNvSpPr>
            <a:spLocks noGrp="1" noChangeArrowheads="1"/>
          </p:cNvSpPr>
          <p:nvPr>
            <p:ph type="title"/>
          </p:nvPr>
        </p:nvSpPr>
        <p:spPr>
          <a:xfrm>
            <a:off x="3783012" y="219075"/>
            <a:ext cx="4956175" cy="1143000"/>
          </a:xfrm>
        </p:spPr>
        <p:txBody>
          <a:bodyPr/>
          <a:lstStyle/>
          <a:p>
            <a:pPr algn="l" eaLnBrk="1" hangingPunct="1"/>
            <a:r>
              <a:rPr lang="en-US" altLang="en-US" sz="3400" dirty="0">
                <a:solidFill>
                  <a:schemeClr val="tx1"/>
                </a:solidFill>
                <a:effectLst/>
              </a:rPr>
              <a:t>1 MW Storage</a:t>
            </a:r>
            <a:br>
              <a:rPr lang="en-US" altLang="en-US" sz="2000" dirty="0">
                <a:solidFill>
                  <a:schemeClr val="tx1"/>
                </a:solidFill>
                <a:effectLst/>
              </a:rPr>
            </a:br>
            <a:r>
              <a:rPr lang="en-US" altLang="en-US" sz="2800" cap="small" dirty="0">
                <a:solidFill>
                  <a:schemeClr val="tx1"/>
                </a:solidFill>
                <a:effectLst/>
              </a:rPr>
              <a:t>System diagram: Delivery </a:t>
            </a:r>
          </a:p>
        </p:txBody>
      </p:sp>
      <p:sp>
        <p:nvSpPr>
          <p:cNvPr id="29" name="Slide Number Placeholder 5">
            <a:extLst>
              <a:ext uri="{FF2B5EF4-FFF2-40B4-BE49-F238E27FC236}">
                <a16:creationId xmlns:a16="http://schemas.microsoft.com/office/drawing/2014/main" id="{498254D6-859F-405C-816C-973CFDD4C48B}"/>
              </a:ext>
            </a:extLst>
          </p:cNvPr>
          <p:cNvSpPr>
            <a:spLocks noGrp="1"/>
          </p:cNvSpPr>
          <p:nvPr>
            <p:ph type="sldNum" sz="quarter" idx="11"/>
          </p:nvPr>
        </p:nvSpPr>
        <p:spPr/>
        <p:txBody>
          <a:bodyPr/>
          <a:lstStyle>
            <a:lvl1pPr eaLnBrk="0" hangingPunct="0">
              <a:defRPr sz="2400">
                <a:solidFill>
                  <a:schemeClr val="tx1"/>
                </a:solidFill>
                <a:latin typeface="Tahoma" panose="020B0604030504040204" pitchFamily="34" charset="0"/>
                <a:cs typeface="Tahoma" panose="020B0604030504040204" pitchFamily="34" charset="0"/>
              </a:defRPr>
            </a:lvl1pPr>
            <a:lvl2pPr marL="742950" indent="-285750" eaLnBrk="0" hangingPunct="0">
              <a:defRPr sz="2400">
                <a:solidFill>
                  <a:schemeClr val="tx1"/>
                </a:solidFill>
                <a:latin typeface="Tahoma" panose="020B0604030504040204" pitchFamily="34" charset="0"/>
                <a:cs typeface="Tahoma" panose="020B0604030504040204" pitchFamily="34" charset="0"/>
              </a:defRPr>
            </a:lvl2pPr>
            <a:lvl3pPr marL="1143000" indent="-228600" eaLnBrk="0" hangingPunct="0">
              <a:defRPr sz="2400">
                <a:solidFill>
                  <a:schemeClr val="tx1"/>
                </a:solidFill>
                <a:latin typeface="Tahoma" panose="020B0604030504040204" pitchFamily="34" charset="0"/>
                <a:cs typeface="Tahoma" panose="020B0604030504040204" pitchFamily="34" charset="0"/>
              </a:defRPr>
            </a:lvl3pPr>
            <a:lvl4pPr marL="1600200" indent="-228600" eaLnBrk="0" hangingPunct="0">
              <a:defRPr sz="2400">
                <a:solidFill>
                  <a:schemeClr val="tx1"/>
                </a:solidFill>
                <a:latin typeface="Tahoma" panose="020B0604030504040204" pitchFamily="34" charset="0"/>
                <a:cs typeface="Tahoma" panose="020B0604030504040204" pitchFamily="34" charset="0"/>
              </a:defRPr>
            </a:lvl4pPr>
            <a:lvl5pPr marL="2057400" indent="-228600" eaLnBrk="0" hangingPunct="0">
              <a:defRPr sz="24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9pPr>
          </a:lstStyle>
          <a:p>
            <a:pPr eaLnBrk="1" hangingPunct="1">
              <a:defRPr/>
            </a:pPr>
            <a:fld id="{C7DFC773-8B95-4A90-8255-5A97C169856E}" type="slidenum">
              <a:rPr lang="en-US" altLang="en-US" sz="1000"/>
              <a:pPr eaLnBrk="1" hangingPunct="1">
                <a:defRPr/>
              </a:pPr>
              <a:t>5</a:t>
            </a:fld>
            <a:endParaRPr lang="en-US" altLang="en-US" sz="1000"/>
          </a:p>
        </p:txBody>
      </p:sp>
      <p:sp>
        <p:nvSpPr>
          <p:cNvPr id="36871" name="Text Box 3">
            <a:extLst>
              <a:ext uri="{FF2B5EF4-FFF2-40B4-BE49-F238E27FC236}">
                <a16:creationId xmlns:a16="http://schemas.microsoft.com/office/drawing/2014/main" id="{225D3EBC-FBC1-41BA-B4E8-3F8D4E9256C3}"/>
              </a:ext>
            </a:extLst>
          </p:cNvPr>
          <p:cNvSpPr txBox="1">
            <a:spLocks noChangeArrowheads="1"/>
          </p:cNvSpPr>
          <p:nvPr/>
        </p:nvSpPr>
        <p:spPr bwMode="auto">
          <a:xfrm>
            <a:off x="5527675" y="3252788"/>
            <a:ext cx="3109913" cy="2011680"/>
          </a:xfrm>
          <a:prstGeom prst="rect">
            <a:avLst/>
          </a:prstGeom>
          <a:solidFill>
            <a:srgbClr val="0070C0"/>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br>
              <a:rPr lang="en-US" altLang="en-US" sz="1800" b="1" dirty="0">
                <a:solidFill>
                  <a:schemeClr val="tx1"/>
                </a:solidFill>
                <a:latin typeface="Arial" panose="020B0604020202020204" pitchFamily="34" charset="0"/>
              </a:rPr>
            </a:br>
            <a:r>
              <a:rPr lang="en-US" altLang="en-US" sz="1800" b="1" dirty="0">
                <a:solidFill>
                  <a:schemeClr val="bg1"/>
                </a:solidFill>
                <a:latin typeface="Arial" panose="020B0604020202020204" pitchFamily="34" charset="0"/>
              </a:rPr>
              <a:t>    </a:t>
            </a:r>
            <a:r>
              <a:rPr lang="en-US" altLang="en-US" sz="2400" b="1" cap="small" dirty="0">
                <a:solidFill>
                  <a:schemeClr val="bg1"/>
                </a:solidFill>
                <a:latin typeface="Arial" panose="020B0604020202020204" pitchFamily="34" charset="0"/>
              </a:rPr>
              <a:t>LightFuel</a:t>
            </a:r>
            <a:r>
              <a:rPr lang="en-US" altLang="en-US" sz="1600" b="1" cap="small" dirty="0">
                <a:solidFill>
                  <a:schemeClr val="bg1"/>
                </a:solidFill>
                <a:latin typeface="Arial" panose="020B0604020202020204" pitchFamily="34" charset="0"/>
                <a:cs typeface="Arial" panose="020B0604020202020204" pitchFamily="34" charset="0"/>
              </a:rPr>
              <a:t>®</a:t>
            </a:r>
            <a:r>
              <a:rPr lang="en-US" altLang="en-US" sz="2400" b="1" cap="small" dirty="0">
                <a:solidFill>
                  <a:schemeClr val="bg1"/>
                </a:solidFill>
                <a:latin typeface="Arial" panose="020B0604020202020204" pitchFamily="34" charset="0"/>
              </a:rPr>
              <a:t> Array</a:t>
            </a:r>
            <a:br>
              <a:rPr lang="en-US" altLang="en-US" sz="2400" b="1" cap="small" dirty="0">
                <a:solidFill>
                  <a:schemeClr val="bg1"/>
                </a:solidFill>
                <a:latin typeface="Arial" panose="020B0604020202020204" pitchFamily="34" charset="0"/>
              </a:rPr>
            </a:br>
            <a:r>
              <a:rPr lang="en-US" altLang="en-US" sz="2400" b="1" cap="small" dirty="0">
                <a:solidFill>
                  <a:schemeClr val="bg1"/>
                </a:solidFill>
                <a:latin typeface="Arial" panose="020B0604020202020204" pitchFamily="34" charset="0"/>
              </a:rPr>
              <a:t>           1 MW </a:t>
            </a:r>
          </a:p>
          <a:p>
            <a:pPr>
              <a:spcBef>
                <a:spcPct val="0"/>
              </a:spcBef>
              <a:buClrTx/>
              <a:buSzTx/>
              <a:buFontTx/>
              <a:buNone/>
            </a:pPr>
            <a:r>
              <a:rPr lang="en-US" altLang="en-US" sz="2400" b="1" cap="small" dirty="0">
                <a:solidFill>
                  <a:schemeClr val="bg1"/>
                </a:solidFill>
                <a:latin typeface="Arial" panose="020B0604020202020204" pitchFamily="34" charset="0"/>
              </a:rPr>
              <a:t>     0.56 Hectare</a:t>
            </a:r>
          </a:p>
        </p:txBody>
      </p:sp>
      <p:sp>
        <p:nvSpPr>
          <p:cNvPr id="36872" name="Text Box 4">
            <a:extLst>
              <a:ext uri="{FF2B5EF4-FFF2-40B4-BE49-F238E27FC236}">
                <a16:creationId xmlns:a16="http://schemas.microsoft.com/office/drawing/2014/main" id="{5934D4C0-D699-4392-9D9E-F6CAB6878667}"/>
              </a:ext>
            </a:extLst>
          </p:cNvPr>
          <p:cNvSpPr txBox="1">
            <a:spLocks noChangeArrowheads="1"/>
          </p:cNvSpPr>
          <p:nvPr/>
        </p:nvSpPr>
        <p:spPr bwMode="auto">
          <a:xfrm>
            <a:off x="7389813" y="1863725"/>
            <a:ext cx="1265237" cy="957263"/>
          </a:xfrm>
          <a:prstGeom prst="rect">
            <a:avLst/>
          </a:prstGeom>
          <a:solidFill>
            <a:schemeClr val="accent2">
              <a:lumMod val="60000"/>
              <a:lumOff val="40000"/>
            </a:schemeClr>
          </a:solidFill>
          <a:ln w="9525">
            <a:solidFill>
              <a:schemeClr val="tx1"/>
            </a:solidFill>
            <a:miter lim="800000"/>
            <a:headEnd/>
            <a:tailEnd/>
          </a:ln>
        </p:spPr>
        <p:txBody>
          <a:bodyPr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endParaRPr lang="en-US" altLang="en-US" sz="1800" b="1" dirty="0">
              <a:solidFill>
                <a:schemeClr val="tx1"/>
              </a:solidFill>
              <a:latin typeface="Arial" panose="020B0604020202020204" pitchFamily="34" charset="0"/>
            </a:endParaRPr>
          </a:p>
          <a:p>
            <a:pPr algn="ctr">
              <a:spcBef>
                <a:spcPct val="0"/>
              </a:spcBef>
              <a:buClrTx/>
              <a:buSzTx/>
              <a:buFontTx/>
              <a:buNone/>
            </a:pPr>
            <a:r>
              <a:rPr lang="en-US" altLang="en-US" sz="1800" b="1" dirty="0">
                <a:solidFill>
                  <a:schemeClr val="tx1"/>
                </a:solidFill>
                <a:latin typeface="Arial" panose="020B0604020202020204" pitchFamily="34" charset="0"/>
              </a:rPr>
              <a:t>Hydrogen Storage</a:t>
            </a:r>
          </a:p>
          <a:p>
            <a:pPr algn="ctr">
              <a:spcBef>
                <a:spcPct val="0"/>
              </a:spcBef>
              <a:buClrTx/>
              <a:buSzTx/>
              <a:buFontTx/>
              <a:buNone/>
            </a:pPr>
            <a:endParaRPr lang="en-US" altLang="en-US" sz="1800" b="1" dirty="0">
              <a:solidFill>
                <a:schemeClr val="tx1"/>
              </a:solidFill>
              <a:latin typeface="Arial" panose="020B0604020202020204" pitchFamily="34" charset="0"/>
            </a:endParaRPr>
          </a:p>
        </p:txBody>
      </p:sp>
      <p:sp>
        <p:nvSpPr>
          <p:cNvPr id="36873" name="Text Box 5">
            <a:extLst>
              <a:ext uri="{FF2B5EF4-FFF2-40B4-BE49-F238E27FC236}">
                <a16:creationId xmlns:a16="http://schemas.microsoft.com/office/drawing/2014/main" id="{FF1038BD-F1BA-44DC-9C09-89DF3EE3A746}"/>
              </a:ext>
            </a:extLst>
          </p:cNvPr>
          <p:cNvSpPr txBox="1">
            <a:spLocks noChangeArrowheads="1"/>
          </p:cNvSpPr>
          <p:nvPr/>
        </p:nvSpPr>
        <p:spPr bwMode="auto">
          <a:xfrm>
            <a:off x="5507038" y="1854200"/>
            <a:ext cx="1751012" cy="960438"/>
          </a:xfrm>
          <a:prstGeom prst="rect">
            <a:avLst/>
          </a:prstGeom>
          <a:solidFill>
            <a:schemeClr val="accent2">
              <a:lumMod val="40000"/>
              <a:lumOff val="60000"/>
            </a:schemeClr>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endParaRPr lang="en-US" altLang="en-US" sz="1200" b="1" dirty="0">
              <a:solidFill>
                <a:schemeClr val="tx1"/>
              </a:solidFill>
              <a:latin typeface="Arial" panose="020B0604020202020204" pitchFamily="34" charset="0"/>
            </a:endParaRPr>
          </a:p>
          <a:p>
            <a:pPr algn="ctr">
              <a:spcBef>
                <a:spcPct val="0"/>
              </a:spcBef>
              <a:buClrTx/>
              <a:buSzTx/>
              <a:buFontTx/>
              <a:buNone/>
            </a:pPr>
            <a:r>
              <a:rPr lang="en-US" altLang="en-US" sz="1800" b="1" dirty="0">
                <a:solidFill>
                  <a:schemeClr val="tx1"/>
                </a:solidFill>
                <a:latin typeface="Arial" panose="020B0604020202020204" pitchFamily="34" charset="0"/>
              </a:rPr>
              <a:t>Fuel Cell </a:t>
            </a:r>
          </a:p>
          <a:p>
            <a:pPr algn="ctr">
              <a:spcBef>
                <a:spcPct val="0"/>
              </a:spcBef>
              <a:buClrTx/>
              <a:buSzTx/>
              <a:buFontTx/>
              <a:buNone/>
            </a:pPr>
            <a:r>
              <a:rPr lang="en-US" altLang="en-US" sz="1800" b="1" dirty="0">
                <a:solidFill>
                  <a:schemeClr val="tx1"/>
                </a:solidFill>
                <a:latin typeface="Arial" panose="020B0604020202020204" pitchFamily="34" charset="0"/>
              </a:rPr>
              <a:t> 60% eff.</a:t>
            </a:r>
          </a:p>
        </p:txBody>
      </p:sp>
      <p:sp>
        <p:nvSpPr>
          <p:cNvPr id="36874" name="Text Box 6">
            <a:extLst>
              <a:ext uri="{FF2B5EF4-FFF2-40B4-BE49-F238E27FC236}">
                <a16:creationId xmlns:a16="http://schemas.microsoft.com/office/drawing/2014/main" id="{23C45B77-1FB5-4C43-9406-F7A23BB41D39}"/>
              </a:ext>
            </a:extLst>
          </p:cNvPr>
          <p:cNvSpPr txBox="1">
            <a:spLocks noChangeArrowheads="1"/>
          </p:cNvSpPr>
          <p:nvPr/>
        </p:nvSpPr>
        <p:spPr bwMode="auto">
          <a:xfrm>
            <a:off x="4027488" y="1852613"/>
            <a:ext cx="1308100" cy="958850"/>
          </a:xfrm>
          <a:prstGeom prst="rect">
            <a:avLst/>
          </a:prstGeom>
          <a:solidFill>
            <a:srgbClr val="EAEAEA"/>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r>
              <a:rPr lang="en-US" altLang="en-US" sz="1800" b="1">
                <a:solidFill>
                  <a:schemeClr val="tx1"/>
                </a:solidFill>
                <a:latin typeface="Arial" panose="020B0604020202020204" pitchFamily="34" charset="0"/>
              </a:rPr>
              <a:t>Power</a:t>
            </a:r>
          </a:p>
          <a:p>
            <a:pPr algn="ctr">
              <a:spcBef>
                <a:spcPct val="0"/>
              </a:spcBef>
              <a:buClrTx/>
              <a:buSzTx/>
              <a:buFontTx/>
              <a:buNone/>
            </a:pPr>
            <a:r>
              <a:rPr lang="en-US" altLang="en-US" sz="1800" b="1">
                <a:solidFill>
                  <a:schemeClr val="tx1"/>
                </a:solidFill>
                <a:latin typeface="Arial" panose="020B0604020202020204" pitchFamily="34" charset="0"/>
              </a:rPr>
              <a:t>Interface</a:t>
            </a:r>
          </a:p>
          <a:p>
            <a:pPr algn="ctr">
              <a:spcBef>
                <a:spcPct val="0"/>
              </a:spcBef>
              <a:buClrTx/>
              <a:buSzTx/>
              <a:buFontTx/>
              <a:buNone/>
            </a:pPr>
            <a:r>
              <a:rPr lang="en-US" altLang="en-US" sz="1800" b="1">
                <a:solidFill>
                  <a:schemeClr val="tx1"/>
                </a:solidFill>
                <a:latin typeface="Arial" panose="020B0604020202020204" pitchFamily="34" charset="0"/>
              </a:rPr>
              <a:t>Unit</a:t>
            </a:r>
          </a:p>
          <a:p>
            <a:pPr algn="ctr">
              <a:spcBef>
                <a:spcPct val="0"/>
              </a:spcBef>
              <a:buClrTx/>
              <a:buSzTx/>
              <a:buFontTx/>
              <a:buNone/>
            </a:pPr>
            <a:r>
              <a:rPr lang="en-US" altLang="en-US" sz="1800" b="1">
                <a:solidFill>
                  <a:schemeClr val="tx1"/>
                </a:solidFill>
                <a:latin typeface="Arial" panose="020B0604020202020204" pitchFamily="34" charset="0"/>
              </a:rPr>
              <a:t> </a:t>
            </a:r>
          </a:p>
        </p:txBody>
      </p:sp>
      <p:sp>
        <p:nvSpPr>
          <p:cNvPr id="36875" name="Text Box 7">
            <a:extLst>
              <a:ext uri="{FF2B5EF4-FFF2-40B4-BE49-F238E27FC236}">
                <a16:creationId xmlns:a16="http://schemas.microsoft.com/office/drawing/2014/main" id="{7EACE774-DC0B-40A0-93EC-E9510B4D43DF}"/>
              </a:ext>
            </a:extLst>
          </p:cNvPr>
          <p:cNvSpPr txBox="1">
            <a:spLocks noChangeArrowheads="1"/>
          </p:cNvSpPr>
          <p:nvPr/>
        </p:nvSpPr>
        <p:spPr bwMode="auto">
          <a:xfrm>
            <a:off x="4024313" y="3290888"/>
            <a:ext cx="1309687" cy="960437"/>
          </a:xfrm>
          <a:prstGeom prst="rect">
            <a:avLst/>
          </a:prstGeom>
          <a:solidFill>
            <a:srgbClr val="EAEAEA"/>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br>
              <a:rPr lang="en-US" altLang="en-US" sz="1800" b="1">
                <a:solidFill>
                  <a:schemeClr val="tx1"/>
                </a:solidFill>
                <a:latin typeface="Arial" panose="020B0604020202020204" pitchFamily="34" charset="0"/>
              </a:rPr>
            </a:br>
            <a:r>
              <a:rPr lang="en-US" altLang="en-US" sz="1800" b="1">
                <a:solidFill>
                  <a:schemeClr val="tx1"/>
                </a:solidFill>
                <a:latin typeface="Arial" panose="020B0604020202020204" pitchFamily="34" charset="0"/>
              </a:rPr>
              <a:t>SMPS</a:t>
            </a:r>
          </a:p>
        </p:txBody>
      </p:sp>
      <p:sp>
        <p:nvSpPr>
          <p:cNvPr id="36876" name="Text Box 8">
            <a:extLst>
              <a:ext uri="{FF2B5EF4-FFF2-40B4-BE49-F238E27FC236}">
                <a16:creationId xmlns:a16="http://schemas.microsoft.com/office/drawing/2014/main" id="{4E3F3B03-C574-4F20-8F44-1649F52AE897}"/>
              </a:ext>
            </a:extLst>
          </p:cNvPr>
          <p:cNvSpPr txBox="1">
            <a:spLocks noChangeArrowheads="1"/>
          </p:cNvSpPr>
          <p:nvPr/>
        </p:nvSpPr>
        <p:spPr bwMode="auto">
          <a:xfrm>
            <a:off x="8002588" y="2862263"/>
            <a:ext cx="7366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r>
              <a:rPr lang="en-US" altLang="en-US" sz="1800" b="1">
                <a:solidFill>
                  <a:schemeClr val="tx1"/>
                </a:solidFill>
                <a:latin typeface="Arial" panose="020B0604020202020204" pitchFamily="34" charset="0"/>
              </a:rPr>
              <a:t>H</a:t>
            </a:r>
            <a:r>
              <a:rPr lang="en-US" altLang="en-US" sz="1800" b="1" baseline="-25000">
                <a:solidFill>
                  <a:schemeClr val="tx1"/>
                </a:solidFill>
                <a:latin typeface="Arial" panose="020B0604020202020204" pitchFamily="34" charset="0"/>
              </a:rPr>
              <a:t>2</a:t>
            </a:r>
          </a:p>
        </p:txBody>
      </p:sp>
      <p:sp>
        <p:nvSpPr>
          <p:cNvPr id="36877" name="AutoShape 9">
            <a:extLst>
              <a:ext uri="{FF2B5EF4-FFF2-40B4-BE49-F238E27FC236}">
                <a16:creationId xmlns:a16="http://schemas.microsoft.com/office/drawing/2014/main" id="{6AA9F7E7-A844-4DDA-A8A6-2EF06B755EF6}"/>
              </a:ext>
            </a:extLst>
          </p:cNvPr>
          <p:cNvSpPr>
            <a:spLocks noChangeArrowheads="1"/>
          </p:cNvSpPr>
          <p:nvPr/>
        </p:nvSpPr>
        <p:spPr bwMode="auto">
          <a:xfrm>
            <a:off x="7850188" y="2703513"/>
            <a:ext cx="366712" cy="655637"/>
          </a:xfrm>
          <a:prstGeom prst="upArrow">
            <a:avLst>
              <a:gd name="adj1" fmla="val 50000"/>
              <a:gd name="adj2" fmla="val 44697"/>
            </a:avLst>
          </a:prstGeom>
          <a:solidFill>
            <a:srgbClr val="99CCFF"/>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78" name="AutoShape 10">
            <a:extLst>
              <a:ext uri="{FF2B5EF4-FFF2-40B4-BE49-F238E27FC236}">
                <a16:creationId xmlns:a16="http://schemas.microsoft.com/office/drawing/2014/main" id="{BE7A0DDC-D9D2-43C9-8002-5C282D903214}"/>
              </a:ext>
            </a:extLst>
          </p:cNvPr>
          <p:cNvSpPr>
            <a:spLocks noChangeArrowheads="1"/>
          </p:cNvSpPr>
          <p:nvPr/>
        </p:nvSpPr>
        <p:spPr bwMode="auto">
          <a:xfrm rot="-5400000">
            <a:off x="7034212" y="2252663"/>
            <a:ext cx="366713" cy="655638"/>
          </a:xfrm>
          <a:prstGeom prst="upArrow">
            <a:avLst>
              <a:gd name="adj1" fmla="val 50000"/>
              <a:gd name="adj2" fmla="val 44697"/>
            </a:avLst>
          </a:prstGeom>
          <a:solidFill>
            <a:srgbClr val="99CCFF"/>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79" name="Text Box 18">
            <a:extLst>
              <a:ext uri="{FF2B5EF4-FFF2-40B4-BE49-F238E27FC236}">
                <a16:creationId xmlns:a16="http://schemas.microsoft.com/office/drawing/2014/main" id="{1AB8297D-478A-48FE-8C04-9371D49AE166}"/>
              </a:ext>
            </a:extLst>
          </p:cNvPr>
          <p:cNvSpPr txBox="1">
            <a:spLocks noChangeArrowheads="1"/>
          </p:cNvSpPr>
          <p:nvPr/>
        </p:nvSpPr>
        <p:spPr bwMode="auto">
          <a:xfrm>
            <a:off x="280549" y="4594225"/>
            <a:ext cx="4645086"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50000"/>
              </a:spcBef>
              <a:buClrTx/>
              <a:buSzTx/>
              <a:buFontTx/>
              <a:buNone/>
            </a:pPr>
            <a:br>
              <a:rPr lang="en-US" altLang="en-US" sz="2000" b="1" dirty="0">
                <a:solidFill>
                  <a:schemeClr val="tx1"/>
                </a:solidFill>
              </a:rPr>
            </a:br>
            <a:r>
              <a:rPr lang="en-US" altLang="en-US" sz="2400" cap="all" dirty="0">
                <a:solidFill>
                  <a:schemeClr val="tx1"/>
                </a:solidFill>
              </a:rPr>
              <a:t>96% R-T electrical </a:t>
            </a:r>
            <a:br>
              <a:rPr lang="en-US" altLang="en-US" sz="2400" cap="all" dirty="0">
                <a:solidFill>
                  <a:schemeClr val="tx1"/>
                </a:solidFill>
              </a:rPr>
            </a:br>
            <a:r>
              <a:rPr lang="en-US" altLang="en-US" sz="2400" cap="all" dirty="0">
                <a:solidFill>
                  <a:schemeClr val="tx1"/>
                </a:solidFill>
              </a:rPr>
              <a:t>efficiency in sunlight</a:t>
            </a:r>
            <a:br>
              <a:rPr lang="en-US" altLang="en-US" sz="2400" dirty="0">
                <a:solidFill>
                  <a:schemeClr val="tx1"/>
                </a:solidFill>
              </a:rPr>
            </a:br>
            <a:r>
              <a:rPr lang="en-US" altLang="en-US" sz="1200" dirty="0">
                <a:solidFill>
                  <a:schemeClr val="tx1"/>
                </a:solidFill>
              </a:rPr>
              <a:t>             </a:t>
            </a:r>
            <a:br>
              <a:rPr lang="en-US" altLang="en-US" sz="1200" dirty="0">
                <a:solidFill>
                  <a:schemeClr val="tx1"/>
                </a:solidFill>
              </a:rPr>
            </a:br>
            <a:r>
              <a:rPr lang="en-US" altLang="en-US" sz="2400" cap="all" dirty="0">
                <a:solidFill>
                  <a:schemeClr val="tx1"/>
                </a:solidFill>
              </a:rPr>
              <a:t>$0.03/kWh storage cost</a:t>
            </a:r>
          </a:p>
        </p:txBody>
      </p:sp>
      <p:grpSp>
        <p:nvGrpSpPr>
          <p:cNvPr id="36880" name="Group 19">
            <a:extLst>
              <a:ext uri="{FF2B5EF4-FFF2-40B4-BE49-F238E27FC236}">
                <a16:creationId xmlns:a16="http://schemas.microsoft.com/office/drawing/2014/main" id="{8BB0A9CF-AD47-45A7-B0F7-3ED7316CC54C}"/>
              </a:ext>
            </a:extLst>
          </p:cNvPr>
          <p:cNvGrpSpPr>
            <a:grpSpLocks/>
          </p:cNvGrpSpPr>
          <p:nvPr/>
        </p:nvGrpSpPr>
        <p:grpSpPr bwMode="auto">
          <a:xfrm>
            <a:off x="1009650" y="1473200"/>
            <a:ext cx="2981325" cy="1692275"/>
            <a:chOff x="656" y="928"/>
            <a:chExt cx="1878" cy="1066"/>
          </a:xfrm>
        </p:grpSpPr>
        <p:sp>
          <p:nvSpPr>
            <p:cNvPr id="36893" name="AutoShape 20">
              <a:extLst>
                <a:ext uri="{FF2B5EF4-FFF2-40B4-BE49-F238E27FC236}">
                  <a16:creationId xmlns:a16="http://schemas.microsoft.com/office/drawing/2014/main" id="{B8F786D1-E1D5-43C0-BD72-7FD3F438F025}"/>
                </a:ext>
              </a:extLst>
            </p:cNvPr>
            <p:cNvSpPr>
              <a:spLocks noChangeArrowheads="1"/>
            </p:cNvSpPr>
            <p:nvPr/>
          </p:nvSpPr>
          <p:spPr bwMode="auto">
            <a:xfrm>
              <a:off x="656" y="928"/>
              <a:ext cx="1837" cy="1066"/>
            </a:xfrm>
            <a:prstGeom prst="leftArrow">
              <a:avLst>
                <a:gd name="adj1" fmla="val 57037"/>
                <a:gd name="adj2" fmla="val 63984"/>
              </a:avLst>
            </a:prstGeom>
            <a:solidFill>
              <a:srgbClr val="00FF00"/>
            </a:solidFill>
            <a:ln w="12700">
              <a:solidFill>
                <a:schemeClr val="tx1"/>
              </a:solidFill>
              <a:miter lim="800000"/>
              <a:headEnd type="none" w="sm" len="sm"/>
              <a:tailEnd type="none" w="sm" len="sm"/>
            </a:ln>
          </p:spPr>
          <p:txBody>
            <a:bodyPr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94" name="Text Box 21">
              <a:extLst>
                <a:ext uri="{FF2B5EF4-FFF2-40B4-BE49-F238E27FC236}">
                  <a16:creationId xmlns:a16="http://schemas.microsoft.com/office/drawing/2014/main" id="{DF429A6B-800D-4B57-B0F2-E63724CA2796}"/>
                </a:ext>
              </a:extLst>
            </p:cNvPr>
            <p:cNvSpPr txBox="1">
              <a:spLocks noChangeArrowheads="1"/>
            </p:cNvSpPr>
            <p:nvPr/>
          </p:nvSpPr>
          <p:spPr bwMode="auto">
            <a:xfrm>
              <a:off x="778" y="1162"/>
              <a:ext cx="1756" cy="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800" b="1" dirty="0">
                  <a:solidFill>
                    <a:schemeClr val="tx1"/>
                  </a:solidFill>
                  <a:latin typeface="Arial" panose="020B0604020202020204" pitchFamily="34" charset="0"/>
                </a:rPr>
                <a:t>         	On-demand </a:t>
              </a:r>
            </a:p>
            <a:p>
              <a:pPr>
                <a:spcBef>
                  <a:spcPct val="0"/>
                </a:spcBef>
                <a:buClrTx/>
                <a:buSzTx/>
                <a:buFontTx/>
                <a:buNone/>
              </a:pPr>
              <a:r>
                <a:rPr lang="en-US" altLang="en-US" sz="1800" b="1" i="1" dirty="0">
                  <a:solidFill>
                    <a:schemeClr val="tx1"/>
                  </a:solidFill>
                  <a:latin typeface="Arial" panose="020B0604020202020204" pitchFamily="34" charset="0"/>
                </a:rPr>
                <a:t>0.96 MW OUT</a:t>
              </a:r>
              <a:r>
                <a:rPr lang="en-US" altLang="en-US" sz="1800" b="1" dirty="0">
                  <a:solidFill>
                    <a:schemeClr val="tx1"/>
                  </a:solidFill>
                  <a:latin typeface="Arial" panose="020B0604020202020204" pitchFamily="34" charset="0"/>
                </a:rPr>
                <a:t>                                 	time-shifted </a:t>
              </a:r>
              <a:endParaRPr lang="en-US" altLang="en-US" sz="1800" b="1" i="1" dirty="0">
                <a:solidFill>
                  <a:schemeClr val="tx1"/>
                </a:solidFill>
                <a:latin typeface="Arial" panose="020B0604020202020204" pitchFamily="34" charset="0"/>
              </a:endParaRPr>
            </a:p>
          </p:txBody>
        </p:sp>
      </p:grpSp>
      <p:grpSp>
        <p:nvGrpSpPr>
          <p:cNvPr id="36881" name="Group 22">
            <a:extLst>
              <a:ext uri="{FF2B5EF4-FFF2-40B4-BE49-F238E27FC236}">
                <a16:creationId xmlns:a16="http://schemas.microsoft.com/office/drawing/2014/main" id="{DCAD477D-4AC6-477F-A8AE-7AF5D0629118}"/>
              </a:ext>
            </a:extLst>
          </p:cNvPr>
          <p:cNvGrpSpPr>
            <a:grpSpLocks/>
          </p:cNvGrpSpPr>
          <p:nvPr/>
        </p:nvGrpSpPr>
        <p:grpSpPr bwMode="auto">
          <a:xfrm>
            <a:off x="1203325" y="2944813"/>
            <a:ext cx="2984500" cy="1690687"/>
            <a:chOff x="808" y="1855"/>
            <a:chExt cx="1880" cy="1065"/>
          </a:xfrm>
        </p:grpSpPr>
        <p:sp>
          <p:nvSpPr>
            <p:cNvPr id="36891" name="AutoShape 23">
              <a:extLst>
                <a:ext uri="{FF2B5EF4-FFF2-40B4-BE49-F238E27FC236}">
                  <a16:creationId xmlns:a16="http://schemas.microsoft.com/office/drawing/2014/main" id="{4612996A-8C46-42E6-9C6A-5291F265D044}"/>
                </a:ext>
              </a:extLst>
            </p:cNvPr>
            <p:cNvSpPr>
              <a:spLocks noChangeArrowheads="1"/>
            </p:cNvSpPr>
            <p:nvPr/>
          </p:nvSpPr>
          <p:spPr bwMode="auto">
            <a:xfrm>
              <a:off x="808" y="1855"/>
              <a:ext cx="1837" cy="1065"/>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5 w 21600"/>
                <a:gd name="T13" fmla="*/ 4421 h 21600"/>
                <a:gd name="T14" fmla="*/ 17014 w 21600"/>
                <a:gd name="T15" fmla="*/ 17179 h 21600"/>
              </a:gdLst>
              <a:ahLst/>
              <a:cxnLst>
                <a:cxn ang="T8">
                  <a:pos x="T0" y="T1"/>
                </a:cxn>
                <a:cxn ang="T9">
                  <a:pos x="T2" y="T3"/>
                </a:cxn>
                <a:cxn ang="T10">
                  <a:pos x="T4" y="T5"/>
                </a:cxn>
                <a:cxn ang="T11">
                  <a:pos x="T6" y="T7"/>
                </a:cxn>
              </a:cxnLst>
              <a:rect l="T12" t="T13" r="T14" b="T15"/>
              <a:pathLst>
                <a:path w="21600" h="21600">
                  <a:moveTo>
                    <a:pt x="13828" y="0"/>
                  </a:moveTo>
                  <a:lnTo>
                    <a:pt x="13828" y="4421"/>
                  </a:lnTo>
                  <a:lnTo>
                    <a:pt x="3375" y="4421"/>
                  </a:lnTo>
                  <a:lnTo>
                    <a:pt x="3375" y="17179"/>
                  </a:lnTo>
                  <a:lnTo>
                    <a:pt x="13828" y="17179"/>
                  </a:lnTo>
                  <a:lnTo>
                    <a:pt x="13828" y="21600"/>
                  </a:lnTo>
                  <a:lnTo>
                    <a:pt x="21600" y="10800"/>
                  </a:lnTo>
                  <a:lnTo>
                    <a:pt x="13828" y="0"/>
                  </a:lnTo>
                  <a:close/>
                </a:path>
                <a:path w="21600" h="21600">
                  <a:moveTo>
                    <a:pt x="1350" y="4421"/>
                  </a:moveTo>
                  <a:lnTo>
                    <a:pt x="1350" y="17179"/>
                  </a:lnTo>
                  <a:lnTo>
                    <a:pt x="2700" y="17179"/>
                  </a:lnTo>
                  <a:lnTo>
                    <a:pt x="2700" y="4421"/>
                  </a:lnTo>
                  <a:lnTo>
                    <a:pt x="1350" y="4421"/>
                  </a:lnTo>
                  <a:close/>
                </a:path>
                <a:path w="21600" h="21600">
                  <a:moveTo>
                    <a:pt x="0" y="4421"/>
                  </a:moveTo>
                  <a:lnTo>
                    <a:pt x="0" y="17179"/>
                  </a:lnTo>
                  <a:lnTo>
                    <a:pt x="675" y="17179"/>
                  </a:lnTo>
                  <a:lnTo>
                    <a:pt x="675" y="4421"/>
                  </a:lnTo>
                  <a:lnTo>
                    <a:pt x="0" y="4421"/>
                  </a:lnTo>
                  <a:close/>
                </a:path>
              </a:pathLst>
            </a:custGeom>
            <a:solidFill>
              <a:srgbClr val="99FF99"/>
            </a:solidFill>
            <a:ln w="12700">
              <a:solidFill>
                <a:schemeClr val="tx1"/>
              </a:solidFill>
              <a:miter lim="800000"/>
              <a:headEnd type="none" w="sm" len="sm"/>
              <a:tailEnd type="none" w="sm" len="sm"/>
            </a:ln>
          </p:spPr>
          <p:txBody>
            <a:bodyPr wrap="none" anchor="ctr"/>
            <a:lstStyle/>
            <a:p>
              <a:endParaRPr lang="en-US"/>
            </a:p>
          </p:txBody>
        </p:sp>
        <p:sp>
          <p:nvSpPr>
            <p:cNvPr id="36892" name="Text Box 24">
              <a:extLst>
                <a:ext uri="{FF2B5EF4-FFF2-40B4-BE49-F238E27FC236}">
                  <a16:creationId xmlns:a16="http://schemas.microsoft.com/office/drawing/2014/main" id="{76724B42-B995-469E-BBB7-60852586D98A}"/>
                </a:ext>
              </a:extLst>
            </p:cNvPr>
            <p:cNvSpPr txBox="1">
              <a:spLocks noChangeArrowheads="1"/>
            </p:cNvSpPr>
            <p:nvPr/>
          </p:nvSpPr>
          <p:spPr bwMode="auto">
            <a:xfrm>
              <a:off x="927" y="2103"/>
              <a:ext cx="176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800" b="1" dirty="0">
                  <a:solidFill>
                    <a:schemeClr val="tx1"/>
                  </a:solidFill>
                  <a:latin typeface="Arial" panose="020B0604020202020204" pitchFamily="34" charset="0"/>
                </a:rPr>
                <a:t>Excess Solar,  </a:t>
              </a:r>
              <a:endParaRPr lang="en-US" altLang="en-US" sz="1800" b="1" i="1" dirty="0">
                <a:solidFill>
                  <a:schemeClr val="tx1"/>
                </a:solidFill>
                <a:latin typeface="Arial" panose="020B0604020202020204" pitchFamily="34" charset="0"/>
              </a:endParaRPr>
            </a:p>
            <a:p>
              <a:pPr>
                <a:spcBef>
                  <a:spcPct val="0"/>
                </a:spcBef>
                <a:buClrTx/>
                <a:buSzTx/>
                <a:buFontTx/>
                <a:buNone/>
              </a:pPr>
              <a:r>
                <a:rPr lang="en-US" altLang="en-US" sz="1800" b="1" i="1" dirty="0">
                  <a:solidFill>
                    <a:schemeClr val="tx1"/>
                  </a:solidFill>
                  <a:latin typeface="Arial" panose="020B0604020202020204" pitchFamily="34" charset="0"/>
                </a:rPr>
                <a:t>     1.0 MW IN</a:t>
              </a:r>
            </a:p>
            <a:p>
              <a:pPr>
                <a:spcBef>
                  <a:spcPct val="0"/>
                </a:spcBef>
                <a:buClrTx/>
                <a:buSzTx/>
                <a:buFontTx/>
                <a:buNone/>
              </a:pPr>
              <a:r>
                <a:rPr lang="en-US" altLang="en-US" sz="1800" b="1" dirty="0">
                  <a:solidFill>
                    <a:schemeClr val="tx1"/>
                  </a:solidFill>
                  <a:latin typeface="Arial" panose="020B0604020202020204" pitchFamily="34" charset="0"/>
                </a:rPr>
                <a:t>Wind, Off-peak grid</a:t>
              </a:r>
            </a:p>
          </p:txBody>
        </p:sp>
      </p:grpSp>
      <p:sp>
        <p:nvSpPr>
          <p:cNvPr id="36882" name="Rectangle 25">
            <a:extLst>
              <a:ext uri="{FF2B5EF4-FFF2-40B4-BE49-F238E27FC236}">
                <a16:creationId xmlns:a16="http://schemas.microsoft.com/office/drawing/2014/main" id="{CC8DE0EB-4AC0-4AB7-BA53-213E98F8A02F}"/>
              </a:ext>
            </a:extLst>
          </p:cNvPr>
          <p:cNvSpPr>
            <a:spLocks noChangeArrowheads="1"/>
          </p:cNvSpPr>
          <p:nvPr/>
        </p:nvSpPr>
        <p:spPr bwMode="auto">
          <a:xfrm>
            <a:off x="5440363" y="1771650"/>
            <a:ext cx="3292475" cy="3566160"/>
          </a:xfrm>
          <a:prstGeom prst="rect">
            <a:avLst/>
          </a:prstGeom>
          <a:noFill/>
          <a:ln w="12700">
            <a:solidFill>
              <a:schemeClr val="tx1"/>
            </a:solidFill>
            <a:prstDash val="lgDash"/>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83" name="AutoShape 26">
            <a:extLst>
              <a:ext uri="{FF2B5EF4-FFF2-40B4-BE49-F238E27FC236}">
                <a16:creationId xmlns:a16="http://schemas.microsoft.com/office/drawing/2014/main" id="{609CCF7F-3136-47CE-A09C-7E24C1CDADD3}"/>
              </a:ext>
            </a:extLst>
          </p:cNvPr>
          <p:cNvSpPr>
            <a:spLocks noChangeArrowheads="1"/>
          </p:cNvSpPr>
          <p:nvPr/>
        </p:nvSpPr>
        <p:spPr bwMode="auto">
          <a:xfrm flipV="1">
            <a:off x="6202363" y="2700338"/>
            <a:ext cx="366712" cy="655637"/>
          </a:xfrm>
          <a:prstGeom prst="upArrow">
            <a:avLst>
              <a:gd name="adj1" fmla="val 50000"/>
              <a:gd name="adj2" fmla="val 44697"/>
            </a:avLst>
          </a:prstGeom>
          <a:solidFill>
            <a:srgbClr val="6699FF"/>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84" name="Text Box 27">
            <a:extLst>
              <a:ext uri="{FF2B5EF4-FFF2-40B4-BE49-F238E27FC236}">
                <a16:creationId xmlns:a16="http://schemas.microsoft.com/office/drawing/2014/main" id="{C30C74C5-1752-448B-82DA-99A9C06B05FC}"/>
              </a:ext>
            </a:extLst>
          </p:cNvPr>
          <p:cNvSpPr txBox="1">
            <a:spLocks noChangeArrowheads="1"/>
          </p:cNvSpPr>
          <p:nvPr/>
        </p:nvSpPr>
        <p:spPr bwMode="auto">
          <a:xfrm>
            <a:off x="6399213" y="2825750"/>
            <a:ext cx="7366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FontTx/>
              <a:buNone/>
            </a:pPr>
            <a:r>
              <a:rPr lang="en-US" altLang="en-US" sz="1800" b="1">
                <a:solidFill>
                  <a:schemeClr val="tx1"/>
                </a:solidFill>
                <a:latin typeface="Arial" panose="020B0604020202020204" pitchFamily="34" charset="0"/>
              </a:rPr>
              <a:t>H</a:t>
            </a:r>
            <a:r>
              <a:rPr lang="en-US" altLang="en-US" sz="1800" b="1" baseline="-25000">
                <a:solidFill>
                  <a:schemeClr val="tx1"/>
                </a:solidFill>
                <a:latin typeface="Arial" panose="020B0604020202020204" pitchFamily="34" charset="0"/>
              </a:rPr>
              <a:t>2</a:t>
            </a:r>
            <a:r>
              <a:rPr lang="en-US" altLang="en-US" sz="1800" b="1">
                <a:solidFill>
                  <a:schemeClr val="tx1"/>
                </a:solidFill>
                <a:latin typeface="Arial" panose="020B0604020202020204" pitchFamily="34" charset="0"/>
              </a:rPr>
              <a:t>O</a:t>
            </a:r>
          </a:p>
        </p:txBody>
      </p:sp>
      <p:grpSp>
        <p:nvGrpSpPr>
          <p:cNvPr id="36885" name="Group 11">
            <a:extLst>
              <a:ext uri="{FF2B5EF4-FFF2-40B4-BE49-F238E27FC236}">
                <a16:creationId xmlns:a16="http://schemas.microsoft.com/office/drawing/2014/main" id="{D5F7A57A-A02C-4F99-9A50-AB66B766D8D7}"/>
              </a:ext>
            </a:extLst>
          </p:cNvPr>
          <p:cNvGrpSpPr>
            <a:grpSpLocks/>
          </p:cNvGrpSpPr>
          <p:nvPr/>
        </p:nvGrpSpPr>
        <p:grpSpPr bwMode="auto">
          <a:xfrm>
            <a:off x="3508375" y="4113213"/>
            <a:ext cx="2438400" cy="2284412"/>
            <a:chOff x="2400" y="2591"/>
            <a:chExt cx="1536" cy="1439"/>
          </a:xfrm>
        </p:grpSpPr>
        <p:sp>
          <p:nvSpPr>
            <p:cNvPr id="36888" name="AutoShape 12">
              <a:extLst>
                <a:ext uri="{FF2B5EF4-FFF2-40B4-BE49-F238E27FC236}">
                  <a16:creationId xmlns:a16="http://schemas.microsoft.com/office/drawing/2014/main" id="{20EBD3EE-3FE2-4D79-863F-4E96A5F7BE0F}"/>
                </a:ext>
              </a:extLst>
            </p:cNvPr>
            <p:cNvSpPr>
              <a:spLocks noChangeArrowheads="1"/>
            </p:cNvSpPr>
            <p:nvPr/>
          </p:nvSpPr>
          <p:spPr bwMode="auto">
            <a:xfrm rot="-3172839">
              <a:off x="2759" y="2894"/>
              <a:ext cx="1118" cy="1153"/>
            </a:xfrm>
            <a:prstGeom prst="sun">
              <a:avLst>
                <a:gd name="adj" fmla="val 25000"/>
              </a:avLst>
            </a:prstGeom>
            <a:solidFill>
              <a:srgbClr val="FFFF00"/>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89" name="AutoShape 13">
              <a:extLst>
                <a:ext uri="{FF2B5EF4-FFF2-40B4-BE49-F238E27FC236}">
                  <a16:creationId xmlns:a16="http://schemas.microsoft.com/office/drawing/2014/main" id="{5662D654-4606-4294-9256-43E46BE502BF}"/>
                </a:ext>
              </a:extLst>
            </p:cNvPr>
            <p:cNvSpPr>
              <a:spLocks noChangeArrowheads="1"/>
            </p:cNvSpPr>
            <p:nvPr/>
          </p:nvSpPr>
          <p:spPr bwMode="auto">
            <a:xfrm rot="2274168">
              <a:off x="3689" y="2591"/>
              <a:ext cx="247" cy="459"/>
            </a:xfrm>
            <a:prstGeom prst="upArrow">
              <a:avLst>
                <a:gd name="adj1" fmla="val 50000"/>
                <a:gd name="adj2" fmla="val 46457"/>
              </a:avLst>
            </a:prstGeom>
            <a:solidFill>
              <a:srgbClr val="FFFF00"/>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90" name="AutoShape 14">
              <a:extLst>
                <a:ext uri="{FF2B5EF4-FFF2-40B4-BE49-F238E27FC236}">
                  <a16:creationId xmlns:a16="http://schemas.microsoft.com/office/drawing/2014/main" id="{6668C725-8512-4D8A-A127-96B3AC83115A}"/>
                </a:ext>
              </a:extLst>
            </p:cNvPr>
            <p:cNvSpPr>
              <a:spLocks noChangeArrowheads="1"/>
            </p:cNvSpPr>
            <p:nvPr/>
          </p:nvSpPr>
          <p:spPr bwMode="auto">
            <a:xfrm rot="-2931580">
              <a:off x="2534" y="2679"/>
              <a:ext cx="231" cy="499"/>
            </a:xfrm>
            <a:prstGeom prst="upArrow">
              <a:avLst>
                <a:gd name="adj1" fmla="val 50000"/>
                <a:gd name="adj2" fmla="val 54004"/>
              </a:avLst>
            </a:prstGeom>
            <a:solidFill>
              <a:srgbClr val="FFFF00"/>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grpSp>
      <p:sp>
        <p:nvSpPr>
          <p:cNvPr id="36886" name="AutoShape 17">
            <a:extLst>
              <a:ext uri="{FF2B5EF4-FFF2-40B4-BE49-F238E27FC236}">
                <a16:creationId xmlns:a16="http://schemas.microsoft.com/office/drawing/2014/main" id="{CCA99241-58CD-4E0C-A40C-66DC5DA69A8D}"/>
              </a:ext>
            </a:extLst>
          </p:cNvPr>
          <p:cNvSpPr>
            <a:spLocks noChangeArrowheads="1"/>
          </p:cNvSpPr>
          <p:nvPr/>
        </p:nvSpPr>
        <p:spPr bwMode="auto">
          <a:xfrm rot="5400000">
            <a:off x="5351602" y="3452813"/>
            <a:ext cx="366713" cy="655638"/>
          </a:xfrm>
          <a:prstGeom prst="upArrow">
            <a:avLst>
              <a:gd name="adj1" fmla="val 50000"/>
              <a:gd name="adj2" fmla="val 44697"/>
            </a:avLst>
          </a:prstGeom>
          <a:solidFill>
            <a:srgbClr val="99FF99"/>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87" name="AutoShape 16">
            <a:extLst>
              <a:ext uri="{FF2B5EF4-FFF2-40B4-BE49-F238E27FC236}">
                <a16:creationId xmlns:a16="http://schemas.microsoft.com/office/drawing/2014/main" id="{FA7A7743-D345-4225-842A-27D5C000CEE6}"/>
              </a:ext>
            </a:extLst>
          </p:cNvPr>
          <p:cNvSpPr>
            <a:spLocks noChangeArrowheads="1"/>
          </p:cNvSpPr>
          <p:nvPr/>
        </p:nvSpPr>
        <p:spPr bwMode="auto">
          <a:xfrm rot="-5400000">
            <a:off x="5223669" y="2315369"/>
            <a:ext cx="366713" cy="549275"/>
          </a:xfrm>
          <a:prstGeom prst="upArrow">
            <a:avLst>
              <a:gd name="adj1" fmla="val 50000"/>
              <a:gd name="adj2" fmla="val 37446"/>
            </a:avLst>
          </a:prstGeom>
          <a:solidFill>
            <a:srgbClr val="00FF00"/>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0" name="Date Placeholder 3">
            <a:extLst>
              <a:ext uri="{FF2B5EF4-FFF2-40B4-BE49-F238E27FC236}">
                <a16:creationId xmlns:a16="http://schemas.microsoft.com/office/drawing/2014/main" id="{F2A841E8-D1F1-47FB-9D02-AFFF7C10ED2A}"/>
              </a:ext>
            </a:extLst>
          </p:cNvPr>
          <p:cNvSpPr txBox="1">
            <a:spLocks/>
          </p:cNvSpPr>
          <p:nvPr/>
        </p:nvSpPr>
        <p:spPr bwMode="auto">
          <a:xfrm>
            <a:off x="209550" y="6400800"/>
            <a:ext cx="8504640" cy="457200"/>
          </a:xfrm>
          <a:prstGeom prst="rect">
            <a:avLst/>
          </a:prstGeom>
          <a:ln>
            <a:miter lim="800000"/>
            <a:headEnd/>
            <a:tailEnd/>
          </a:ln>
        </p:spPr>
        <p:txBody>
          <a:bodyPr lIns="92075" tIns="46038" rIns="92075" bIns="46038" anchor="ctr"/>
          <a:ls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5pPr>
            <a:lvl6pPr marL="22860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6pPr>
            <a:lvl7pPr marL="27432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7pPr>
            <a:lvl8pPr marL="32004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8pPr>
            <a:lvl9pPr marL="36576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9pPr>
          </a:lstStyle>
          <a:p>
            <a:pPr eaLnBrk="1" hangingPunct="1">
              <a:defRPr/>
            </a:pPr>
            <a:r>
              <a:rPr lang="en-US" sz="1000">
                <a:effectLst>
                  <a:outerShdw blurRad="38100" dist="38100" dir="2700000" algn="tl">
                    <a:srgbClr val="C0C0C0"/>
                  </a:outerShdw>
                </a:effectLst>
                <a:cs typeface="+mn-cs"/>
              </a:rPr>
              <a:t>2020-2-02                                                                 LightFuel Solar-Amplified Electrolysis                                    Copyright 2020 LightFuel Co.</a:t>
            </a:r>
            <a:endParaRPr lang="en-US" sz="1000" dirty="0">
              <a:effectLst>
                <a:outerShdw blurRad="38100" dist="38100" dir="2700000" algn="tl">
                  <a:srgbClr val="C0C0C0"/>
                </a:outerShdw>
              </a:effectLst>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Box 3">
            <a:extLst>
              <a:ext uri="{FF2B5EF4-FFF2-40B4-BE49-F238E27FC236}">
                <a16:creationId xmlns:a16="http://schemas.microsoft.com/office/drawing/2014/main" id="{807BA970-F60C-41EC-8C61-26D2875F5E70}"/>
              </a:ext>
            </a:extLst>
          </p:cNvPr>
          <p:cNvSpPr txBox="1">
            <a:spLocks noChangeArrowheads="1"/>
          </p:cNvSpPr>
          <p:nvPr/>
        </p:nvSpPr>
        <p:spPr bwMode="auto">
          <a:xfrm>
            <a:off x="2696873" y="1656922"/>
            <a:ext cx="5791406" cy="3108960"/>
          </a:xfrm>
          <a:prstGeom prst="rect">
            <a:avLst/>
          </a:prstGeom>
          <a:solidFill>
            <a:srgbClr val="0070C0"/>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lgn="ctr">
              <a:spcBef>
                <a:spcPct val="0"/>
              </a:spcBef>
              <a:buClrTx/>
              <a:buSzTx/>
              <a:buNone/>
            </a:pPr>
            <a:br>
              <a:rPr lang="en-US" altLang="en-US" sz="2000" b="1" cap="small" dirty="0">
                <a:solidFill>
                  <a:schemeClr val="bg1"/>
                </a:solidFill>
                <a:latin typeface="Arial" panose="020B0604020202020204" pitchFamily="34" charset="0"/>
              </a:rPr>
            </a:br>
            <a:r>
              <a:rPr lang="en-US" altLang="en-US" sz="2000" b="1" cap="small" dirty="0">
                <a:solidFill>
                  <a:schemeClr val="bg1"/>
                </a:solidFill>
                <a:latin typeface="Arial" panose="020B0604020202020204" pitchFamily="34" charset="0"/>
              </a:rPr>
              <a:t>1 MW Capacity</a:t>
            </a:r>
          </a:p>
          <a:p>
            <a:pPr algn="ctr">
              <a:spcBef>
                <a:spcPct val="0"/>
              </a:spcBef>
              <a:buClrTx/>
              <a:buSzTx/>
              <a:buFontTx/>
              <a:buNone/>
            </a:pPr>
            <a:r>
              <a:rPr lang="en-US" altLang="en-US" sz="2000" b="1" cap="small" dirty="0">
                <a:solidFill>
                  <a:schemeClr val="bg1"/>
                </a:solidFill>
                <a:latin typeface="Arial" panose="020B0604020202020204" pitchFamily="34" charset="0"/>
              </a:rPr>
              <a:t>0.56 Hectare (1.4 acres)</a:t>
            </a:r>
          </a:p>
          <a:p>
            <a:pPr algn="ctr">
              <a:spcBef>
                <a:spcPct val="0"/>
              </a:spcBef>
              <a:buClrTx/>
              <a:buSzTx/>
              <a:buFontTx/>
              <a:buNone/>
            </a:pPr>
            <a:r>
              <a:rPr lang="en-US" altLang="en-US" sz="2000" b="1" cap="small" dirty="0">
                <a:solidFill>
                  <a:schemeClr val="bg1"/>
                </a:solidFill>
                <a:latin typeface="Arial" panose="020B0604020202020204" pitchFamily="34" charset="0"/>
              </a:rPr>
              <a:t>$1,818 kW</a:t>
            </a:r>
            <a:r>
              <a:rPr lang="en-US" altLang="en-US" sz="2000" b="1" cap="small" baseline="30000" dirty="0">
                <a:solidFill>
                  <a:schemeClr val="bg1"/>
                </a:solidFill>
                <a:latin typeface="Arial" panose="020B0604020202020204" pitchFamily="34" charset="0"/>
              </a:rPr>
              <a:t>-1</a:t>
            </a:r>
          </a:p>
          <a:p>
            <a:pPr algn="ctr">
              <a:spcBef>
                <a:spcPct val="0"/>
              </a:spcBef>
              <a:buClrTx/>
              <a:buSzTx/>
              <a:buFontTx/>
              <a:buNone/>
            </a:pPr>
            <a:r>
              <a:rPr lang="en-US" altLang="en-US" sz="2000" b="1" cap="small" dirty="0">
                <a:solidFill>
                  <a:schemeClr val="bg1"/>
                </a:solidFill>
                <a:latin typeface="Arial" panose="020B0604020202020204" pitchFamily="34" charset="0"/>
              </a:rPr>
              <a:t>625 KGs/day Hydrogen </a:t>
            </a:r>
          </a:p>
          <a:p>
            <a:pPr algn="ctr">
              <a:spcBef>
                <a:spcPct val="0"/>
              </a:spcBef>
              <a:buClrTx/>
              <a:buSzTx/>
              <a:buFontTx/>
              <a:buNone/>
            </a:pPr>
            <a:r>
              <a:rPr lang="en-US" altLang="en-US" sz="2000" b="1" cap="small" dirty="0">
                <a:solidFill>
                  <a:schemeClr val="bg1"/>
                </a:solidFill>
                <a:latin typeface="Arial" panose="020B0604020202020204" pitchFamily="34" charset="0"/>
              </a:rPr>
              <a:t>or</a:t>
            </a:r>
          </a:p>
          <a:p>
            <a:pPr algn="ctr">
              <a:spcBef>
                <a:spcPct val="0"/>
              </a:spcBef>
              <a:buClrTx/>
              <a:buSzTx/>
              <a:buFontTx/>
              <a:buNone/>
            </a:pPr>
            <a:r>
              <a:rPr lang="en-US" altLang="en-US" sz="2000" b="1" cap="small" dirty="0">
                <a:solidFill>
                  <a:schemeClr val="bg1"/>
                </a:solidFill>
                <a:latin typeface="Arial" panose="020B0604020202020204" pitchFamily="34" charset="0"/>
              </a:rPr>
              <a:t>1 MW / Hour stored @ $0.03/kWh</a:t>
            </a:r>
          </a:p>
          <a:p>
            <a:pPr algn="ctr">
              <a:spcBef>
                <a:spcPct val="0"/>
              </a:spcBef>
              <a:buClrTx/>
              <a:buSzTx/>
              <a:buFontTx/>
              <a:buNone/>
            </a:pPr>
            <a:endParaRPr lang="en-US" altLang="en-US" sz="2000" b="1" cap="small" dirty="0">
              <a:solidFill>
                <a:schemeClr val="bg1"/>
              </a:solidFill>
              <a:latin typeface="Arial" panose="020B0604020202020204" pitchFamily="34" charset="0"/>
            </a:endParaRPr>
          </a:p>
          <a:p>
            <a:pPr algn="ctr">
              <a:spcBef>
                <a:spcPct val="0"/>
              </a:spcBef>
              <a:buClrTx/>
              <a:buSzTx/>
              <a:buFontTx/>
              <a:buNone/>
            </a:pPr>
            <a:endParaRPr lang="en-US" altLang="en-US" sz="2000" b="1" cap="small" dirty="0">
              <a:solidFill>
                <a:schemeClr val="bg1"/>
              </a:solidFill>
              <a:latin typeface="Arial" panose="020B0604020202020204" pitchFamily="34" charset="0"/>
            </a:endParaRPr>
          </a:p>
          <a:p>
            <a:pPr algn="ctr">
              <a:spcBef>
                <a:spcPct val="0"/>
              </a:spcBef>
              <a:buClrTx/>
              <a:buSzTx/>
              <a:buFontTx/>
              <a:buNone/>
            </a:pPr>
            <a:endParaRPr lang="en-US" altLang="en-US" sz="2400" b="1" cap="small" dirty="0">
              <a:solidFill>
                <a:schemeClr val="bg1"/>
              </a:solidFill>
              <a:latin typeface="Arial" panose="020B0604020202020204" pitchFamily="34" charset="0"/>
            </a:endParaRPr>
          </a:p>
          <a:p>
            <a:pPr>
              <a:spcBef>
                <a:spcPct val="0"/>
              </a:spcBef>
              <a:buClrTx/>
              <a:buSzTx/>
              <a:buFontTx/>
              <a:buNone/>
            </a:pPr>
            <a:endParaRPr lang="en-US" altLang="en-US" sz="2000" b="1" cap="small" dirty="0">
              <a:solidFill>
                <a:schemeClr val="bg1"/>
              </a:solidFill>
              <a:latin typeface="Arial" panose="020B0604020202020204" pitchFamily="34" charset="0"/>
            </a:endParaRPr>
          </a:p>
        </p:txBody>
      </p:sp>
      <p:sp>
        <p:nvSpPr>
          <p:cNvPr id="36870" name="Rectangle 2">
            <a:extLst>
              <a:ext uri="{FF2B5EF4-FFF2-40B4-BE49-F238E27FC236}">
                <a16:creationId xmlns:a16="http://schemas.microsoft.com/office/drawing/2014/main" id="{6A5E4598-38E2-43D3-8670-C51FF1735DD7}"/>
              </a:ext>
            </a:extLst>
          </p:cNvPr>
          <p:cNvSpPr>
            <a:spLocks noGrp="1" noChangeArrowheads="1"/>
          </p:cNvSpPr>
          <p:nvPr>
            <p:ph type="title"/>
          </p:nvPr>
        </p:nvSpPr>
        <p:spPr>
          <a:xfrm>
            <a:off x="3783012" y="219075"/>
            <a:ext cx="4956175" cy="1143000"/>
          </a:xfrm>
        </p:spPr>
        <p:txBody>
          <a:bodyPr/>
          <a:lstStyle/>
          <a:p>
            <a:pPr algn="l" eaLnBrk="1" hangingPunct="1"/>
            <a:r>
              <a:rPr lang="en-US" altLang="en-US" sz="3400" dirty="0">
                <a:solidFill>
                  <a:schemeClr val="tx1"/>
                </a:solidFill>
                <a:effectLst/>
              </a:rPr>
              <a:t>1 MW Storage</a:t>
            </a:r>
            <a:br>
              <a:rPr lang="en-US" altLang="en-US" sz="2000" dirty="0">
                <a:solidFill>
                  <a:schemeClr val="tx1"/>
                </a:solidFill>
                <a:effectLst/>
              </a:rPr>
            </a:br>
            <a:r>
              <a:rPr lang="en-US" altLang="en-US" sz="2800" cap="small" dirty="0">
                <a:solidFill>
                  <a:schemeClr val="tx1"/>
                </a:solidFill>
                <a:effectLst/>
              </a:rPr>
              <a:t>Project Proposed </a:t>
            </a:r>
          </a:p>
        </p:txBody>
      </p:sp>
      <p:sp>
        <p:nvSpPr>
          <p:cNvPr id="29" name="Slide Number Placeholder 5">
            <a:extLst>
              <a:ext uri="{FF2B5EF4-FFF2-40B4-BE49-F238E27FC236}">
                <a16:creationId xmlns:a16="http://schemas.microsoft.com/office/drawing/2014/main" id="{498254D6-859F-405C-816C-973CFDD4C48B}"/>
              </a:ext>
            </a:extLst>
          </p:cNvPr>
          <p:cNvSpPr>
            <a:spLocks noGrp="1"/>
          </p:cNvSpPr>
          <p:nvPr>
            <p:ph type="sldNum" sz="quarter" idx="11"/>
          </p:nvPr>
        </p:nvSpPr>
        <p:spPr/>
        <p:txBody>
          <a:bodyPr/>
          <a:lstStyle>
            <a:lvl1pPr eaLnBrk="0" hangingPunct="0">
              <a:defRPr sz="2400">
                <a:solidFill>
                  <a:schemeClr val="tx1"/>
                </a:solidFill>
                <a:latin typeface="Tahoma" panose="020B0604030504040204" pitchFamily="34" charset="0"/>
                <a:cs typeface="Tahoma" panose="020B0604030504040204" pitchFamily="34" charset="0"/>
              </a:defRPr>
            </a:lvl1pPr>
            <a:lvl2pPr marL="742950" indent="-285750" eaLnBrk="0" hangingPunct="0">
              <a:defRPr sz="2400">
                <a:solidFill>
                  <a:schemeClr val="tx1"/>
                </a:solidFill>
                <a:latin typeface="Tahoma" panose="020B0604030504040204" pitchFamily="34" charset="0"/>
                <a:cs typeface="Tahoma" panose="020B0604030504040204" pitchFamily="34" charset="0"/>
              </a:defRPr>
            </a:lvl2pPr>
            <a:lvl3pPr marL="1143000" indent="-228600" eaLnBrk="0" hangingPunct="0">
              <a:defRPr sz="2400">
                <a:solidFill>
                  <a:schemeClr val="tx1"/>
                </a:solidFill>
                <a:latin typeface="Tahoma" panose="020B0604030504040204" pitchFamily="34" charset="0"/>
                <a:cs typeface="Tahoma" panose="020B0604030504040204" pitchFamily="34" charset="0"/>
              </a:defRPr>
            </a:lvl3pPr>
            <a:lvl4pPr marL="1600200" indent="-228600" eaLnBrk="0" hangingPunct="0">
              <a:defRPr sz="2400">
                <a:solidFill>
                  <a:schemeClr val="tx1"/>
                </a:solidFill>
                <a:latin typeface="Tahoma" panose="020B0604030504040204" pitchFamily="34" charset="0"/>
                <a:cs typeface="Tahoma" panose="020B0604030504040204" pitchFamily="34" charset="0"/>
              </a:defRPr>
            </a:lvl4pPr>
            <a:lvl5pPr marL="2057400" indent="-228600" eaLnBrk="0" hangingPunct="0">
              <a:defRPr sz="24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ahoma" panose="020B0604030504040204" pitchFamily="34" charset="0"/>
              </a:defRPr>
            </a:lvl9pPr>
          </a:lstStyle>
          <a:p>
            <a:pPr eaLnBrk="1" hangingPunct="1">
              <a:defRPr/>
            </a:pPr>
            <a:fld id="{C7DFC773-8B95-4A90-8255-5A97C169856E}" type="slidenum">
              <a:rPr lang="en-US" altLang="en-US" sz="1000"/>
              <a:pPr eaLnBrk="1" hangingPunct="1">
                <a:defRPr/>
              </a:pPr>
              <a:t>6</a:t>
            </a:fld>
            <a:endParaRPr lang="en-US" altLang="en-US" sz="1000"/>
          </a:p>
        </p:txBody>
      </p:sp>
      <p:grpSp>
        <p:nvGrpSpPr>
          <p:cNvPr id="36880" name="Group 19">
            <a:extLst>
              <a:ext uri="{FF2B5EF4-FFF2-40B4-BE49-F238E27FC236}">
                <a16:creationId xmlns:a16="http://schemas.microsoft.com/office/drawing/2014/main" id="{8BB0A9CF-AD47-45A7-B0F7-3ED7316CC54C}"/>
              </a:ext>
            </a:extLst>
          </p:cNvPr>
          <p:cNvGrpSpPr>
            <a:grpSpLocks/>
          </p:cNvGrpSpPr>
          <p:nvPr/>
        </p:nvGrpSpPr>
        <p:grpSpPr bwMode="auto">
          <a:xfrm>
            <a:off x="209550" y="1498534"/>
            <a:ext cx="2981326" cy="1692275"/>
            <a:chOff x="656" y="929"/>
            <a:chExt cx="1878" cy="1066"/>
          </a:xfrm>
        </p:grpSpPr>
        <p:sp>
          <p:nvSpPr>
            <p:cNvPr id="36893" name="AutoShape 20">
              <a:extLst>
                <a:ext uri="{FF2B5EF4-FFF2-40B4-BE49-F238E27FC236}">
                  <a16:creationId xmlns:a16="http://schemas.microsoft.com/office/drawing/2014/main" id="{B8F786D1-E1D5-43C0-BD72-7FD3F438F025}"/>
                </a:ext>
              </a:extLst>
            </p:cNvPr>
            <p:cNvSpPr>
              <a:spLocks noChangeArrowheads="1"/>
            </p:cNvSpPr>
            <p:nvPr/>
          </p:nvSpPr>
          <p:spPr bwMode="auto">
            <a:xfrm>
              <a:off x="656" y="929"/>
              <a:ext cx="1837" cy="1066"/>
            </a:xfrm>
            <a:prstGeom prst="leftArrow">
              <a:avLst>
                <a:gd name="adj1" fmla="val 57037"/>
                <a:gd name="adj2" fmla="val 63984"/>
              </a:avLst>
            </a:prstGeom>
            <a:solidFill>
              <a:srgbClr val="00FF00"/>
            </a:solidFill>
            <a:ln w="12700">
              <a:solidFill>
                <a:schemeClr val="tx1"/>
              </a:solidFill>
              <a:miter lim="800000"/>
              <a:headEnd type="none" w="sm" len="sm"/>
              <a:tailEnd type="none" w="sm" len="sm"/>
            </a:ln>
          </p:spPr>
          <p:txBody>
            <a:bodyPr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94" name="Text Box 21">
              <a:extLst>
                <a:ext uri="{FF2B5EF4-FFF2-40B4-BE49-F238E27FC236}">
                  <a16:creationId xmlns:a16="http://schemas.microsoft.com/office/drawing/2014/main" id="{DF429A6B-800D-4B57-B0F2-E63724CA2796}"/>
                </a:ext>
              </a:extLst>
            </p:cNvPr>
            <p:cNvSpPr txBox="1">
              <a:spLocks noChangeArrowheads="1"/>
            </p:cNvSpPr>
            <p:nvPr/>
          </p:nvSpPr>
          <p:spPr bwMode="auto">
            <a:xfrm>
              <a:off x="748" y="1162"/>
              <a:ext cx="1786" cy="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800" b="1" dirty="0">
                  <a:solidFill>
                    <a:schemeClr val="tx1"/>
                  </a:solidFill>
                  <a:latin typeface="Arial" panose="020B0604020202020204" pitchFamily="34" charset="0"/>
                </a:rPr>
                <a:t>         	On-demand </a:t>
              </a:r>
            </a:p>
            <a:p>
              <a:pPr>
                <a:spcBef>
                  <a:spcPct val="0"/>
                </a:spcBef>
                <a:buClrTx/>
                <a:buSzTx/>
                <a:buFontTx/>
                <a:buNone/>
              </a:pPr>
              <a:r>
                <a:rPr lang="en-US" altLang="en-US" sz="1800" b="1" i="1" dirty="0">
                  <a:solidFill>
                    <a:schemeClr val="tx1"/>
                  </a:solidFill>
                  <a:latin typeface="Arial" panose="020B0604020202020204" pitchFamily="34" charset="0"/>
                </a:rPr>
                <a:t>0.96 MW ENERGY OUT</a:t>
              </a:r>
              <a:r>
                <a:rPr lang="en-US" altLang="en-US" sz="1800" b="1" dirty="0">
                  <a:solidFill>
                    <a:schemeClr val="tx1"/>
                  </a:solidFill>
                  <a:latin typeface="Arial" panose="020B0604020202020204" pitchFamily="34" charset="0"/>
                </a:rPr>
                <a:t>                                 	time-shifted </a:t>
              </a:r>
              <a:endParaRPr lang="en-US" altLang="en-US" sz="1800" b="1" i="1" dirty="0">
                <a:solidFill>
                  <a:schemeClr val="tx1"/>
                </a:solidFill>
                <a:latin typeface="Arial" panose="020B0604020202020204" pitchFamily="34" charset="0"/>
              </a:endParaRPr>
            </a:p>
          </p:txBody>
        </p:sp>
      </p:grpSp>
      <p:grpSp>
        <p:nvGrpSpPr>
          <p:cNvPr id="36881" name="Group 22">
            <a:extLst>
              <a:ext uri="{FF2B5EF4-FFF2-40B4-BE49-F238E27FC236}">
                <a16:creationId xmlns:a16="http://schemas.microsoft.com/office/drawing/2014/main" id="{DCAD477D-4AC6-477F-A8AE-7AF5D0629118}"/>
              </a:ext>
            </a:extLst>
          </p:cNvPr>
          <p:cNvGrpSpPr>
            <a:grpSpLocks/>
          </p:cNvGrpSpPr>
          <p:nvPr/>
        </p:nvGrpSpPr>
        <p:grpSpPr bwMode="auto">
          <a:xfrm>
            <a:off x="408197" y="3143593"/>
            <a:ext cx="2984500" cy="1690687"/>
            <a:chOff x="808" y="1855"/>
            <a:chExt cx="1880" cy="1065"/>
          </a:xfrm>
        </p:grpSpPr>
        <p:sp>
          <p:nvSpPr>
            <p:cNvPr id="36891" name="AutoShape 23">
              <a:extLst>
                <a:ext uri="{FF2B5EF4-FFF2-40B4-BE49-F238E27FC236}">
                  <a16:creationId xmlns:a16="http://schemas.microsoft.com/office/drawing/2014/main" id="{4612996A-8C46-42E6-9C6A-5291F265D044}"/>
                </a:ext>
              </a:extLst>
            </p:cNvPr>
            <p:cNvSpPr>
              <a:spLocks noChangeArrowheads="1"/>
            </p:cNvSpPr>
            <p:nvPr/>
          </p:nvSpPr>
          <p:spPr bwMode="auto">
            <a:xfrm>
              <a:off x="808" y="1855"/>
              <a:ext cx="1837" cy="1065"/>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5 w 21600"/>
                <a:gd name="T13" fmla="*/ 4421 h 21600"/>
                <a:gd name="T14" fmla="*/ 17014 w 21600"/>
                <a:gd name="T15" fmla="*/ 17179 h 21600"/>
              </a:gdLst>
              <a:ahLst/>
              <a:cxnLst>
                <a:cxn ang="T8">
                  <a:pos x="T0" y="T1"/>
                </a:cxn>
                <a:cxn ang="T9">
                  <a:pos x="T2" y="T3"/>
                </a:cxn>
                <a:cxn ang="T10">
                  <a:pos x="T4" y="T5"/>
                </a:cxn>
                <a:cxn ang="T11">
                  <a:pos x="T6" y="T7"/>
                </a:cxn>
              </a:cxnLst>
              <a:rect l="T12" t="T13" r="T14" b="T15"/>
              <a:pathLst>
                <a:path w="21600" h="21600">
                  <a:moveTo>
                    <a:pt x="13828" y="0"/>
                  </a:moveTo>
                  <a:lnTo>
                    <a:pt x="13828" y="4421"/>
                  </a:lnTo>
                  <a:lnTo>
                    <a:pt x="3375" y="4421"/>
                  </a:lnTo>
                  <a:lnTo>
                    <a:pt x="3375" y="17179"/>
                  </a:lnTo>
                  <a:lnTo>
                    <a:pt x="13828" y="17179"/>
                  </a:lnTo>
                  <a:lnTo>
                    <a:pt x="13828" y="21600"/>
                  </a:lnTo>
                  <a:lnTo>
                    <a:pt x="21600" y="10800"/>
                  </a:lnTo>
                  <a:lnTo>
                    <a:pt x="13828" y="0"/>
                  </a:lnTo>
                  <a:close/>
                </a:path>
                <a:path w="21600" h="21600">
                  <a:moveTo>
                    <a:pt x="1350" y="4421"/>
                  </a:moveTo>
                  <a:lnTo>
                    <a:pt x="1350" y="17179"/>
                  </a:lnTo>
                  <a:lnTo>
                    <a:pt x="2700" y="17179"/>
                  </a:lnTo>
                  <a:lnTo>
                    <a:pt x="2700" y="4421"/>
                  </a:lnTo>
                  <a:lnTo>
                    <a:pt x="1350" y="4421"/>
                  </a:lnTo>
                  <a:close/>
                </a:path>
                <a:path w="21600" h="21600">
                  <a:moveTo>
                    <a:pt x="0" y="4421"/>
                  </a:moveTo>
                  <a:lnTo>
                    <a:pt x="0" y="17179"/>
                  </a:lnTo>
                  <a:lnTo>
                    <a:pt x="675" y="17179"/>
                  </a:lnTo>
                  <a:lnTo>
                    <a:pt x="675" y="4421"/>
                  </a:lnTo>
                  <a:lnTo>
                    <a:pt x="0" y="4421"/>
                  </a:lnTo>
                  <a:close/>
                </a:path>
              </a:pathLst>
            </a:custGeom>
            <a:solidFill>
              <a:srgbClr val="99FF99"/>
            </a:solidFill>
            <a:ln w="12700">
              <a:solidFill>
                <a:schemeClr val="tx1"/>
              </a:solidFill>
              <a:miter lim="800000"/>
              <a:headEnd type="none" w="sm" len="sm"/>
              <a:tailEnd type="none" w="sm" len="sm"/>
            </a:ln>
          </p:spPr>
          <p:txBody>
            <a:bodyPr wrap="none" anchor="ctr"/>
            <a:lstStyle/>
            <a:p>
              <a:endParaRPr lang="en-US"/>
            </a:p>
          </p:txBody>
        </p:sp>
        <p:sp>
          <p:nvSpPr>
            <p:cNvPr id="36892" name="Text Box 24">
              <a:extLst>
                <a:ext uri="{FF2B5EF4-FFF2-40B4-BE49-F238E27FC236}">
                  <a16:creationId xmlns:a16="http://schemas.microsoft.com/office/drawing/2014/main" id="{76724B42-B995-469E-BBB7-60852586D98A}"/>
                </a:ext>
              </a:extLst>
            </p:cNvPr>
            <p:cNvSpPr txBox="1">
              <a:spLocks noChangeArrowheads="1"/>
            </p:cNvSpPr>
            <p:nvPr/>
          </p:nvSpPr>
          <p:spPr bwMode="auto">
            <a:xfrm>
              <a:off x="927" y="2103"/>
              <a:ext cx="1761"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a:spcBef>
                  <a:spcPct val="0"/>
                </a:spcBef>
                <a:buClrTx/>
                <a:buSzTx/>
                <a:buFontTx/>
                <a:buNone/>
              </a:pPr>
              <a:r>
                <a:rPr lang="en-US" altLang="en-US" sz="1800" b="1" dirty="0">
                  <a:solidFill>
                    <a:schemeClr val="tx1"/>
                  </a:solidFill>
                  <a:latin typeface="Arial" panose="020B0604020202020204" pitchFamily="34" charset="0"/>
                </a:rPr>
                <a:t>Excess Solar,  </a:t>
              </a:r>
              <a:endParaRPr lang="en-US" altLang="en-US" sz="1800" b="1" i="1" dirty="0">
                <a:solidFill>
                  <a:schemeClr val="tx1"/>
                </a:solidFill>
                <a:latin typeface="Arial" panose="020B0604020202020204" pitchFamily="34" charset="0"/>
              </a:endParaRPr>
            </a:p>
            <a:p>
              <a:pPr>
                <a:spcBef>
                  <a:spcPct val="0"/>
                </a:spcBef>
                <a:buClrTx/>
                <a:buSzTx/>
                <a:buFontTx/>
                <a:buNone/>
              </a:pPr>
              <a:r>
                <a:rPr lang="en-US" altLang="en-US" sz="1800" b="1" i="1" dirty="0">
                  <a:solidFill>
                    <a:schemeClr val="tx1"/>
                  </a:solidFill>
                  <a:latin typeface="Arial" panose="020B0604020202020204" pitchFamily="34" charset="0"/>
                </a:rPr>
                <a:t>     1 MW ENERGY IN</a:t>
              </a:r>
            </a:p>
            <a:p>
              <a:pPr>
                <a:spcBef>
                  <a:spcPct val="0"/>
                </a:spcBef>
                <a:buClrTx/>
                <a:buSzTx/>
                <a:buFontTx/>
                <a:buNone/>
              </a:pPr>
              <a:r>
                <a:rPr lang="en-US" altLang="en-US" sz="1800" b="1" dirty="0">
                  <a:solidFill>
                    <a:schemeClr val="tx1"/>
                  </a:solidFill>
                  <a:latin typeface="Arial" panose="020B0604020202020204" pitchFamily="34" charset="0"/>
                </a:rPr>
                <a:t>Wind, Off-peak grid</a:t>
              </a:r>
            </a:p>
          </p:txBody>
        </p:sp>
      </p:grpSp>
      <p:grpSp>
        <p:nvGrpSpPr>
          <p:cNvPr id="36885" name="Group 11">
            <a:extLst>
              <a:ext uri="{FF2B5EF4-FFF2-40B4-BE49-F238E27FC236}">
                <a16:creationId xmlns:a16="http://schemas.microsoft.com/office/drawing/2014/main" id="{D5F7A57A-A02C-4F99-9A50-AB66B766D8D7}"/>
              </a:ext>
            </a:extLst>
          </p:cNvPr>
          <p:cNvGrpSpPr>
            <a:grpSpLocks/>
          </p:cNvGrpSpPr>
          <p:nvPr/>
        </p:nvGrpSpPr>
        <p:grpSpPr bwMode="auto">
          <a:xfrm>
            <a:off x="4455909" y="3835425"/>
            <a:ext cx="2438400" cy="2284412"/>
            <a:chOff x="2400" y="2591"/>
            <a:chExt cx="1536" cy="1439"/>
          </a:xfrm>
        </p:grpSpPr>
        <p:sp>
          <p:nvSpPr>
            <p:cNvPr id="36888" name="AutoShape 12">
              <a:extLst>
                <a:ext uri="{FF2B5EF4-FFF2-40B4-BE49-F238E27FC236}">
                  <a16:creationId xmlns:a16="http://schemas.microsoft.com/office/drawing/2014/main" id="{20EBD3EE-3FE2-4D79-863F-4E96A5F7BE0F}"/>
                </a:ext>
              </a:extLst>
            </p:cNvPr>
            <p:cNvSpPr>
              <a:spLocks noChangeArrowheads="1"/>
            </p:cNvSpPr>
            <p:nvPr/>
          </p:nvSpPr>
          <p:spPr bwMode="auto">
            <a:xfrm rot="-3172839">
              <a:off x="2759" y="2894"/>
              <a:ext cx="1118" cy="1153"/>
            </a:xfrm>
            <a:prstGeom prst="sun">
              <a:avLst>
                <a:gd name="adj" fmla="val 25000"/>
              </a:avLst>
            </a:prstGeom>
            <a:solidFill>
              <a:srgbClr val="FFFF00"/>
            </a:solidFill>
            <a:ln w="9525">
              <a:solidFill>
                <a:schemeClr val="tx1"/>
              </a:solidFill>
              <a:miter lim="800000"/>
              <a:headEnd/>
              <a:tailEnd/>
            </a:ln>
          </p:spPr>
          <p:txBody>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89" name="AutoShape 13">
              <a:extLst>
                <a:ext uri="{FF2B5EF4-FFF2-40B4-BE49-F238E27FC236}">
                  <a16:creationId xmlns:a16="http://schemas.microsoft.com/office/drawing/2014/main" id="{5662D654-4606-4294-9256-43E46BE502BF}"/>
                </a:ext>
              </a:extLst>
            </p:cNvPr>
            <p:cNvSpPr>
              <a:spLocks noChangeArrowheads="1"/>
            </p:cNvSpPr>
            <p:nvPr/>
          </p:nvSpPr>
          <p:spPr bwMode="auto">
            <a:xfrm rot="2274168">
              <a:off x="3689" y="2591"/>
              <a:ext cx="247" cy="459"/>
            </a:xfrm>
            <a:prstGeom prst="upArrow">
              <a:avLst>
                <a:gd name="adj1" fmla="val 50000"/>
                <a:gd name="adj2" fmla="val 46457"/>
              </a:avLst>
            </a:prstGeom>
            <a:solidFill>
              <a:srgbClr val="FFFF00"/>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sp>
          <p:nvSpPr>
            <p:cNvPr id="36890" name="AutoShape 14">
              <a:extLst>
                <a:ext uri="{FF2B5EF4-FFF2-40B4-BE49-F238E27FC236}">
                  <a16:creationId xmlns:a16="http://schemas.microsoft.com/office/drawing/2014/main" id="{6668C725-8512-4D8A-A127-96B3AC83115A}"/>
                </a:ext>
              </a:extLst>
            </p:cNvPr>
            <p:cNvSpPr>
              <a:spLocks noChangeArrowheads="1"/>
            </p:cNvSpPr>
            <p:nvPr/>
          </p:nvSpPr>
          <p:spPr bwMode="auto">
            <a:xfrm rot="-2931580">
              <a:off x="2534" y="2679"/>
              <a:ext cx="231" cy="499"/>
            </a:xfrm>
            <a:prstGeom prst="upArrow">
              <a:avLst>
                <a:gd name="adj1" fmla="val 50000"/>
                <a:gd name="adj2" fmla="val 54004"/>
              </a:avLst>
            </a:prstGeom>
            <a:solidFill>
              <a:srgbClr val="FFFF00"/>
            </a:solidFill>
            <a:ln w="12700">
              <a:solidFill>
                <a:schemeClr val="tx1"/>
              </a:solidFill>
              <a:miter lim="800000"/>
              <a:headEnd type="none" w="sm" len="sm"/>
              <a:tailEnd type="none" w="sm" len="sm"/>
            </a:ln>
          </p:spPr>
          <p:txBody>
            <a:bodyPr vert="eaVert" wrap="none" anchor="ct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SzTx/>
                <a:buFontTx/>
                <a:buNone/>
              </a:pPr>
              <a:endParaRPr lang="en-US" altLang="en-US" sz="2400">
                <a:solidFill>
                  <a:schemeClr val="tx1"/>
                </a:solidFill>
              </a:endParaRPr>
            </a:p>
          </p:txBody>
        </p:sp>
      </p:grpSp>
      <p:sp>
        <p:nvSpPr>
          <p:cNvPr id="22" name="Text Box 21">
            <a:extLst>
              <a:ext uri="{FF2B5EF4-FFF2-40B4-BE49-F238E27FC236}">
                <a16:creationId xmlns:a16="http://schemas.microsoft.com/office/drawing/2014/main" id="{6CFA23AA-5CF0-45FD-8B92-97AF93D34922}"/>
              </a:ext>
            </a:extLst>
          </p:cNvPr>
          <p:cNvSpPr txBox="1">
            <a:spLocks noChangeArrowheads="1"/>
          </p:cNvSpPr>
          <p:nvPr/>
        </p:nvSpPr>
        <p:spPr bwMode="auto">
          <a:xfrm>
            <a:off x="455612" y="4927451"/>
            <a:ext cx="764897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lr>
                <a:srgbClr val="00FF00"/>
              </a:buClr>
              <a:buSzPct val="80000"/>
              <a:buFont typeface="Wingdings" panose="05000000000000000000" pitchFamily="2" charset="2"/>
              <a:buChar char="Ø"/>
              <a:defRPr sz="3200">
                <a:solidFill>
                  <a:schemeClr val="bg2"/>
                </a:solidFill>
                <a:latin typeface="Tahoma" panose="020B0604030504040204" pitchFamily="34" charset="0"/>
                <a:cs typeface="Tahoma" panose="020B0604030504040204" pitchFamily="34" charset="0"/>
              </a:defRPr>
            </a:lvl1pPr>
            <a:lvl2pPr marL="742950" indent="-285750">
              <a:spcBef>
                <a:spcPct val="20000"/>
              </a:spcBef>
              <a:buClr>
                <a:schemeClr val="tx1"/>
              </a:buClr>
              <a:buSzPct val="90000"/>
              <a:buChar char="–"/>
              <a:defRPr sz="28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cs typeface="Tahoma" panose="020B0604030504040204" pitchFamily="34" charset="0"/>
              </a:defRPr>
            </a:lvl9pPr>
          </a:lstStyle>
          <a:p>
            <a:pPr marL="342900" indent="-342900" eaLnBrk="1" hangingPunct="1">
              <a:spcBef>
                <a:spcPct val="50000"/>
              </a:spcBef>
              <a:buClrTx/>
              <a:buSzTx/>
            </a:pPr>
            <a:r>
              <a:rPr lang="en-US" altLang="en-US" sz="2400" cap="all" dirty="0">
                <a:solidFill>
                  <a:schemeClr val="tx1"/>
                </a:solidFill>
              </a:rPr>
              <a:t>1 MW/Hour Storage </a:t>
            </a:r>
            <a:r>
              <a:rPr lang="en-US" altLang="en-US" sz="2400" i="1" cap="all" dirty="0">
                <a:solidFill>
                  <a:schemeClr val="tx1"/>
                </a:solidFill>
              </a:rPr>
              <a:t>OR</a:t>
            </a:r>
          </a:p>
          <a:p>
            <a:pPr marL="342900" indent="-342900" eaLnBrk="1" hangingPunct="1">
              <a:spcBef>
                <a:spcPct val="50000"/>
              </a:spcBef>
              <a:buClrTx/>
              <a:buSzTx/>
            </a:pPr>
            <a:r>
              <a:rPr lang="en-US" altLang="en-US" sz="2400" cap="all" dirty="0">
                <a:solidFill>
                  <a:schemeClr val="tx1"/>
                </a:solidFill>
              </a:rPr>
              <a:t>625 KGs/Day Hydrogen </a:t>
            </a:r>
          </a:p>
          <a:p>
            <a:pPr marL="342900" indent="-342900" eaLnBrk="1" hangingPunct="1">
              <a:spcBef>
                <a:spcPct val="50000"/>
              </a:spcBef>
              <a:buClrTx/>
              <a:buSzTx/>
            </a:pPr>
            <a:r>
              <a:rPr lang="en-US" altLang="en-US" sz="2400" cap="all" dirty="0">
                <a:solidFill>
                  <a:schemeClr val="tx1"/>
                </a:solidFill>
              </a:rPr>
              <a:t>0.56 Hectare (1.4 acres) Installation </a:t>
            </a:r>
          </a:p>
        </p:txBody>
      </p:sp>
      <p:sp>
        <p:nvSpPr>
          <p:cNvPr id="2" name="Rectangle 1">
            <a:extLst>
              <a:ext uri="{FF2B5EF4-FFF2-40B4-BE49-F238E27FC236}">
                <a16:creationId xmlns:a16="http://schemas.microsoft.com/office/drawing/2014/main" id="{1F26BDC1-E481-4A7C-8C08-E6C7D0370DD1}"/>
              </a:ext>
            </a:extLst>
          </p:cNvPr>
          <p:cNvSpPr>
            <a:spLocks noChangeArrowheads="1"/>
          </p:cNvSpPr>
          <p:nvPr/>
        </p:nvSpPr>
        <p:spPr bwMode="auto">
          <a:xfrm>
            <a:off x="0" y="98113"/>
            <a:ext cx="65" cy="26097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7935" rIns="0" bIns="-793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a:ln>
                <a:noFill/>
              </a:ln>
              <a:solidFill>
                <a:schemeClr val="tx1"/>
              </a:solidFill>
              <a:effectLst/>
              <a:latin typeface="Arial" panose="020B0604020202020204" pitchFamily="34" charset="0"/>
            </a:endParaRPr>
          </a:p>
        </p:txBody>
      </p:sp>
      <p:sp>
        <p:nvSpPr>
          <p:cNvPr id="23" name="Date Placeholder 3">
            <a:extLst>
              <a:ext uri="{FF2B5EF4-FFF2-40B4-BE49-F238E27FC236}">
                <a16:creationId xmlns:a16="http://schemas.microsoft.com/office/drawing/2014/main" id="{7D1E7573-10CC-4A3A-ADFA-C95E22FD9615}"/>
              </a:ext>
            </a:extLst>
          </p:cNvPr>
          <p:cNvSpPr txBox="1">
            <a:spLocks/>
          </p:cNvSpPr>
          <p:nvPr/>
        </p:nvSpPr>
        <p:spPr bwMode="auto">
          <a:xfrm>
            <a:off x="209550" y="6400800"/>
            <a:ext cx="8504640" cy="457200"/>
          </a:xfrm>
          <a:prstGeom prst="rect">
            <a:avLst/>
          </a:prstGeom>
          <a:ln>
            <a:miter lim="800000"/>
            <a:headEnd/>
            <a:tailEnd/>
          </a:ln>
        </p:spPr>
        <p:txBody>
          <a:bodyPr lIns="92075" tIns="46038" rIns="92075" bIns="46038" anchor="ctr"/>
          <a:ls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Tahoma" panose="020B0604030504040204" pitchFamily="34" charset="0"/>
              </a:defRPr>
            </a:lvl5pPr>
            <a:lvl6pPr marL="22860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6pPr>
            <a:lvl7pPr marL="27432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7pPr>
            <a:lvl8pPr marL="32004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8pPr>
            <a:lvl9pPr marL="3657600" algn="l" defTabSz="914400" rtl="0" eaLnBrk="1" latinLnBrk="0" hangingPunct="1">
              <a:defRPr sz="2400" kern="1200">
                <a:solidFill>
                  <a:schemeClr val="tx1"/>
                </a:solidFill>
                <a:latin typeface="Tahoma" panose="020B0604030504040204" pitchFamily="34" charset="0"/>
                <a:ea typeface="+mn-ea"/>
                <a:cs typeface="Tahoma" panose="020B0604030504040204" pitchFamily="34" charset="0"/>
              </a:defRPr>
            </a:lvl9pPr>
          </a:lstStyle>
          <a:p>
            <a:pPr eaLnBrk="1" hangingPunct="1">
              <a:defRPr/>
            </a:pPr>
            <a:r>
              <a:rPr lang="en-US" sz="1000">
                <a:effectLst>
                  <a:outerShdw blurRad="38100" dist="38100" dir="2700000" algn="tl">
                    <a:srgbClr val="C0C0C0"/>
                  </a:outerShdw>
                </a:effectLst>
                <a:cs typeface="+mn-cs"/>
              </a:rPr>
              <a:t>2020-2-02                                                                 LightFuel Solar-Amplified Electrolysis                                    Copyright 2020 LightFuel Co.</a:t>
            </a:r>
            <a:endParaRPr lang="en-US" sz="1000" dirty="0">
              <a:effectLst>
                <a:outerShdw blurRad="38100" dist="38100" dir="2700000" algn="tl">
                  <a:srgbClr val="C0C0C0"/>
                </a:outerShdw>
              </a:effectLst>
              <a:cs typeface="+mn-cs"/>
            </a:endParaRPr>
          </a:p>
        </p:txBody>
      </p:sp>
    </p:spTree>
    <p:extLst>
      <p:ext uri="{BB962C8B-B14F-4D97-AF65-F5344CB8AC3E}">
        <p14:creationId xmlns:p14="http://schemas.microsoft.com/office/powerpoint/2010/main" val="749526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oaring">
  <a:themeElements>
    <a:clrScheme name="">
      <a:dk1>
        <a:srgbClr val="000000"/>
      </a:dk1>
      <a:lt1>
        <a:srgbClr val="FFFFFF"/>
      </a:lt1>
      <a:dk2>
        <a:srgbClr val="000000"/>
      </a:dk2>
      <a:lt2>
        <a:srgbClr val="6C0020"/>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fontScheme name="Soaring">
      <a:majorFont>
        <a:latin typeface="Tahoma"/>
        <a:ea typeface=""/>
        <a:cs typeface=""/>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9869</TotalTime>
  <Pages>16</Pages>
  <Words>1023</Words>
  <Application>Microsoft Office PowerPoint</Application>
  <PresentationFormat>Letter Paper (8.5x11 in)</PresentationFormat>
  <Paragraphs>161</Paragraphs>
  <Slides>6</Slides>
  <Notes>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Arial</vt:lpstr>
      <vt:lpstr>Calibri</vt:lpstr>
      <vt:lpstr>Calibri Light</vt:lpstr>
      <vt:lpstr>Tahoma</vt:lpstr>
      <vt:lpstr>Times New Roman</vt:lpstr>
      <vt:lpstr>Wingdings</vt:lpstr>
      <vt:lpstr>Soaring</vt:lpstr>
      <vt:lpstr>Custom Design</vt:lpstr>
      <vt:lpstr>1_Custom Design</vt:lpstr>
      <vt:lpstr>Electrical Power Storage 96% Round-Trip Efficiency </vt:lpstr>
      <vt:lpstr>Electrical Power Storage System diagram: Direct-use  </vt:lpstr>
      <vt:lpstr>Electrical Power Storage System diagram: Storage  </vt:lpstr>
      <vt:lpstr>Electrical Power Storage System diagram: Demand  </vt:lpstr>
      <vt:lpstr>1 MW Storage System diagram: Delivery </vt:lpstr>
      <vt:lpstr>1 MW Storage Project Proposed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Nanoptek Presentation: SHE2200</dc:title>
  <dc:creator>John Guerra</dc:creator>
  <cp:lastModifiedBy>John Guerra</cp:lastModifiedBy>
  <cp:revision>4001</cp:revision>
  <cp:lastPrinted>2020-05-29T12:51:05Z</cp:lastPrinted>
  <dcterms:created xsi:type="dcterms:W3CDTF">1997-04-21T12:10:16Z</dcterms:created>
  <dcterms:modified xsi:type="dcterms:W3CDTF">2020-10-24T19:30:38Z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C:\WINDOWS\Desktop\Calimetrics</vt:lpwstr>
  </property>
</Properties>
</file>